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75" r:id="rId4"/>
    <p:sldId id="257" r:id="rId5"/>
    <p:sldId id="258" r:id="rId6"/>
    <p:sldId id="259" r:id="rId7"/>
    <p:sldId id="260" r:id="rId8"/>
    <p:sldId id="262" r:id="rId9"/>
    <p:sldId id="263" r:id="rId10"/>
    <p:sldId id="272" r:id="rId11"/>
    <p:sldId id="273" r:id="rId12"/>
    <p:sldId id="274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6" autoAdjust="0"/>
  </p:normalViewPr>
  <p:slideViewPr>
    <p:cSldViewPr>
      <p:cViewPr varScale="1">
        <p:scale>
          <a:sx n="85" d="100"/>
          <a:sy n="85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01C8F5-11AF-42C9-9325-F1E14E3E83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1" grpId="0"/>
      <p:bldP spid="5142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4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4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4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4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CC0B2-994C-42F0-A41C-4B4CD18A02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494238"/>
      </p:ext>
    </p:extLst>
  </p:cSld>
  <p:clrMapOvr>
    <a:masterClrMapping/>
  </p:clrMapOvr>
  <p:transition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6B910-3198-413C-9123-36C01490FB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122905"/>
      </p:ext>
    </p:extLst>
  </p:cSld>
  <p:clrMapOvr>
    <a:masterClrMapping/>
  </p:clrMapOvr>
  <p:transition advTm="3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42F67F0-770A-46F7-8575-D571AB2564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37236"/>
      </p:ext>
    </p:extLst>
  </p:cSld>
  <p:clrMapOvr>
    <a:masterClrMapping/>
  </p:clrMapOvr>
  <p:transition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1A6C-3A06-4ED7-9867-74C5C43D429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69016"/>
      </p:ext>
    </p:extLst>
  </p:cSld>
  <p:clrMapOvr>
    <a:masterClrMapping/>
  </p:clrMapOvr>
  <p:transition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A47B2-04DD-4320-BFBA-09912811A2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362221"/>
      </p:ext>
    </p:extLst>
  </p:cSld>
  <p:clrMapOvr>
    <a:masterClrMapping/>
  </p:clrMapOvr>
  <p:transition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8CD8B-38E6-413C-9590-C8DA18EA8C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729065"/>
      </p:ext>
    </p:extLst>
  </p:cSld>
  <p:clrMapOvr>
    <a:masterClrMapping/>
  </p:clrMapOvr>
  <p:transition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78C14-9175-42F2-91E5-E5E3716670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15911"/>
      </p:ext>
    </p:extLst>
  </p:cSld>
  <p:clrMapOvr>
    <a:masterClrMapping/>
  </p:clrMapOvr>
  <p:transition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AB900-725D-42BE-A2AF-1A568277FD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270128"/>
      </p:ext>
    </p:extLst>
  </p:cSld>
  <p:clrMapOvr>
    <a:masterClrMapping/>
  </p:clrMapOvr>
  <p:transition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68001-185A-4409-A44B-53AB817778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753914"/>
      </p:ext>
    </p:extLst>
  </p:cSld>
  <p:clrMapOvr>
    <a:masterClrMapping/>
  </p:clrMapOvr>
  <p:transition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079F4-84F8-4439-9F79-BF264AA39F1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386375"/>
      </p:ext>
    </p:extLst>
  </p:cSld>
  <p:clrMapOvr>
    <a:masterClrMapping/>
  </p:clrMapOvr>
  <p:transition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FDE90-8BC9-4B42-ACF2-3910B87A03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000580"/>
      </p:ext>
    </p:extLst>
  </p:cSld>
  <p:clrMapOvr>
    <a:masterClrMapping/>
  </p:clrMapOvr>
  <p:transition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282FD60-2529-4FDD-9FC5-978CBA6084D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" grpId="0"/>
      <p:bldP spid="4118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1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1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1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1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936625"/>
          </a:xfrm>
        </p:spPr>
        <p:txBody>
          <a:bodyPr/>
          <a:lstStyle/>
          <a:p>
            <a:r>
              <a:rPr lang="ru-RU" sz="3200"/>
              <a:t>Сухомаячківська</a:t>
            </a:r>
            <a:r>
              <a:rPr lang="ru-RU" sz="3200">
                <a:solidFill>
                  <a:schemeClr val="accent2"/>
                </a:solidFill>
              </a:rPr>
              <a:t> </a:t>
            </a:r>
            <a:r>
              <a:rPr lang="ru-RU" sz="3200"/>
              <a:t>загальноосвітня школа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8634413" cy="45370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uk-UA" sz="24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hlink"/>
                </a:solidFill>
              </a:rPr>
              <a:t>                                      Методичне об’єднання</a:t>
            </a: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hlink"/>
                </a:solidFill>
              </a:rPr>
              <a:t>                                   Природничо-математичного циклу</a:t>
            </a: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folHlink"/>
                </a:solidFill>
              </a:rPr>
              <a:t>                                        Працює над проблемою</a:t>
            </a:r>
            <a:r>
              <a:rPr lang="uk-UA" sz="2400">
                <a:solidFill>
                  <a:schemeClr val="tx2"/>
                </a:solidFill>
              </a:rPr>
              <a:t>:” Організація</a:t>
            </a: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tx2"/>
                </a:solidFill>
              </a:rPr>
              <a:t>                                         навчального процесу, спрямованого на </a:t>
            </a: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tx2"/>
                </a:solidFill>
              </a:rPr>
              <a:t>                                     становлення свідомості учня та його </a:t>
            </a: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tx2"/>
                </a:solidFill>
              </a:rPr>
              <a:t>                                          особистого “Я” в цілому ,через систему</a:t>
            </a:r>
          </a:p>
          <a:p>
            <a:pPr>
              <a:lnSpc>
                <a:spcPct val="90000"/>
              </a:lnSpc>
            </a:pPr>
            <a:r>
              <a:rPr lang="uk-UA" sz="2400">
                <a:solidFill>
                  <a:schemeClr val="tx2"/>
                </a:solidFill>
              </a:rPr>
              <a:t>                                       різноманітних форм і методів навчання та створення сприятливого психологічного клімату під час навчального процесу </a:t>
            </a:r>
            <a:endParaRPr lang="uk-UA" sz="2400"/>
          </a:p>
          <a:p>
            <a:pPr>
              <a:lnSpc>
                <a:spcPct val="90000"/>
              </a:lnSpc>
            </a:pPr>
            <a:r>
              <a:rPr lang="uk-UA" sz="2400"/>
              <a:t>                                                                           </a:t>
            </a:r>
            <a:r>
              <a:rPr lang="uk-UA" sz="2400">
                <a:solidFill>
                  <a:schemeClr val="folHlink"/>
                </a:solidFill>
              </a:rPr>
              <a:t>Керівник:</a:t>
            </a:r>
            <a:r>
              <a:rPr lang="uk-UA" sz="2400"/>
              <a:t> Лобач І.В.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  <p:pic>
        <p:nvPicPr>
          <p:cNvPr id="2054" name="Picture 6" descr="0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557338"/>
            <a:ext cx="2305050" cy="25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4" name="Picture 4" descr="Пуха Світлана Григорівн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1550" y="908050"/>
            <a:ext cx="2430463" cy="3240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539750" y="4386263"/>
            <a:ext cx="345598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Пуха </a:t>
            </a:r>
          </a:p>
          <a:p>
            <a:r>
              <a:rPr lang="uk-UA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Світлана Григорівна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Нагороди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Грамоти відділу освіти  Новосанжарської РДА</a:t>
            </a:r>
            <a:r>
              <a:rPr lang="uk-UA"/>
              <a:t> </a:t>
            </a:r>
            <a:endParaRPr lang="ru-RU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4067175" y="836613"/>
            <a:ext cx="4572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Фах: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учитель математики і фізики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Посада: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учитель математики, вихователь ГПД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Освіта: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вища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Педагогічний стаж: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 1990р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досвіду: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форми і методи активізації пізнавальної діяльності учнів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Педагогічна сутність досвіду: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розвивати логічне мислення, творчі здібності,самостійність у здобутті знань,виховувати уміння слухати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самоосвіти: </a:t>
            </a:r>
            <a:r>
              <a:rPr lang="uk-UA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освоєння інформаційно - комунікативних технологій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2" name="Picture 4" descr="Пуха Микола Михайлович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42988" y="765175"/>
            <a:ext cx="2232025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250825" y="3860800"/>
            <a:ext cx="4572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Пуха </a:t>
            </a:r>
          </a:p>
          <a:p>
            <a:r>
              <a:rPr lang="uk-UA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Микола  Михайлович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Нагороди: 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Грамота головного управління освіти і науки Полтавської обласної державної адміністрації, Грамоти відділу освіти Новосанжарської РДА</a:t>
            </a:r>
            <a:endParaRPr lang="ru-RU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4859338" y="836613"/>
            <a:ext cx="381635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Фах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учитель загально технічних, сільськогосподарських дисциплін і трудового навчання, учитель фізвиховання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Посада: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педагог – організатор, учитель креслення, музики та захисту Вітчизни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Освіта: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вища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Педагогічний стаж: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з 1991р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досвіду: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виховання культури креслення під час навчального процесу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Педагогічна сутність досвіду: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розвивати логічне мислення, виховувати культуру креслення</a:t>
            </a:r>
          </a:p>
          <a:p>
            <a:r>
              <a:rPr lang="uk-UA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самоосвіти: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освоєння інформаційно - комунікативних технологій</a:t>
            </a:r>
          </a:p>
        </p:txBody>
      </p:sp>
    </p:spTree>
  </p:cSld>
  <p:clrMapOvr>
    <a:masterClrMapping/>
  </p:clrMapOvr>
  <p:transition advTm="3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142347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765175"/>
            <a:ext cx="4038600" cy="5365750"/>
          </a:xfrm>
        </p:spPr>
        <p:txBody>
          <a:bodyPr/>
          <a:lstStyle/>
          <a:p>
            <a:r>
              <a:rPr lang="ru-RU" sz="2000">
                <a:solidFill>
                  <a:schemeClr val="folHlink"/>
                </a:solidFill>
              </a:rPr>
              <a:t>Фах:</a:t>
            </a:r>
            <a:r>
              <a:rPr lang="ru-RU" sz="2000"/>
              <a:t> </a:t>
            </a:r>
            <a:r>
              <a:rPr lang="ru-RU" sz="2000">
                <a:solidFill>
                  <a:schemeClr val="tx2"/>
                </a:solidFill>
              </a:rPr>
              <a:t>учитель загально технічних дисциплін з основами сільського господарства  </a:t>
            </a:r>
          </a:p>
          <a:p>
            <a:r>
              <a:rPr lang="ru-RU" sz="2000">
                <a:solidFill>
                  <a:schemeClr val="folHlink"/>
                </a:solidFill>
              </a:rPr>
              <a:t>Посада:</a:t>
            </a:r>
            <a:r>
              <a:rPr lang="ru-RU" sz="2000"/>
              <a:t> учитель трудового навчання та учитель географії</a:t>
            </a:r>
          </a:p>
          <a:p>
            <a:r>
              <a:rPr lang="ru-RU" sz="2000">
                <a:solidFill>
                  <a:schemeClr val="folHlink"/>
                </a:solidFill>
              </a:rPr>
              <a:t>Освіта:</a:t>
            </a:r>
            <a:r>
              <a:rPr lang="ru-RU" sz="2000"/>
              <a:t> </a:t>
            </a:r>
            <a:r>
              <a:rPr lang="ru-RU" sz="2000">
                <a:solidFill>
                  <a:schemeClr val="tx2"/>
                </a:solidFill>
              </a:rPr>
              <a:t>вища</a:t>
            </a:r>
          </a:p>
          <a:p>
            <a:r>
              <a:rPr lang="ru-RU" sz="2000">
                <a:solidFill>
                  <a:schemeClr val="folHlink"/>
                </a:solidFill>
              </a:rPr>
              <a:t>Педагогічний стаж:</a:t>
            </a:r>
            <a:r>
              <a:rPr lang="ru-RU" sz="2000"/>
              <a:t> </a:t>
            </a:r>
            <a:r>
              <a:rPr lang="ru-RU" sz="2000">
                <a:solidFill>
                  <a:schemeClr val="tx2"/>
                </a:solidFill>
              </a:rPr>
              <a:t>з 1989р</a:t>
            </a:r>
          </a:p>
          <a:p>
            <a:r>
              <a:rPr lang="ru-RU" sz="2000">
                <a:solidFill>
                  <a:schemeClr val="folHlink"/>
                </a:solidFill>
              </a:rPr>
              <a:t>Тема досвіду:</a:t>
            </a:r>
            <a:r>
              <a:rPr lang="ru-RU" sz="2000"/>
              <a:t> </a:t>
            </a:r>
            <a:r>
              <a:rPr lang="ru-RU" sz="2000">
                <a:solidFill>
                  <a:schemeClr val="tx2"/>
                </a:solidFill>
              </a:rPr>
              <a:t>формування в учнів навичок з використання професійних термінів</a:t>
            </a:r>
          </a:p>
          <a:p>
            <a:r>
              <a:rPr lang="ru-RU" sz="2000">
                <a:solidFill>
                  <a:schemeClr val="folHlink"/>
                </a:solidFill>
              </a:rPr>
              <a:t>Педагогічна сутність тдосвіду:</a:t>
            </a:r>
            <a:r>
              <a:rPr lang="ru-RU" sz="2000"/>
              <a:t> </a:t>
            </a:r>
            <a:r>
              <a:rPr lang="ru-RU" sz="2000">
                <a:solidFill>
                  <a:schemeClr val="tx2"/>
                </a:solidFill>
              </a:rPr>
              <a:t>учні повинні вільно орієнтуватися у світі визначень з технічних дисциплін</a:t>
            </a:r>
          </a:p>
          <a:p>
            <a:pPr>
              <a:buFont typeface="Wingdings" pitchFamily="2" charset="2"/>
              <a:buNone/>
            </a:pPr>
            <a:r>
              <a:rPr lang="ru-RU" sz="2000">
                <a:solidFill>
                  <a:schemeClr val="tx2"/>
                </a:solidFill>
              </a:rPr>
              <a:t>  </a:t>
            </a:r>
          </a:p>
        </p:txBody>
      </p:sp>
      <p:pic>
        <p:nvPicPr>
          <p:cNvPr id="142343" name="Picture 7" descr="Козирод Вадим Михайлович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0113" y="692150"/>
            <a:ext cx="1998662" cy="2663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0" y="3429000"/>
            <a:ext cx="4572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</a:t>
            </a:r>
            <a:r>
              <a:rPr lang="ru-RU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Козирод </a:t>
            </a:r>
          </a:p>
          <a:p>
            <a:r>
              <a:rPr lang="ru-RU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Вадим   Михайлович</a:t>
            </a:r>
          </a:p>
          <a:p>
            <a:r>
              <a:rPr lang="ru-RU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Нагороди:</a:t>
            </a:r>
            <a:r>
              <a:rPr lang="ru-RU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Грамоти відділу освіти 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Новосанжарської державної районної</a:t>
            </a:r>
          </a:p>
          <a:p>
            <a:r>
              <a:rPr lang="uk-UA" sz="2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адміністрації (2010р,2012р)</a:t>
            </a:r>
            <a:endParaRPr lang="ru-RU" sz="2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3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4000">
                <a:solidFill>
                  <a:schemeClr val="hlink"/>
                </a:solidFill>
              </a:rPr>
              <a:t>Як</a:t>
            </a:r>
            <a:r>
              <a:rPr lang="uk-UA" sz="4000">
                <a:solidFill>
                  <a:schemeClr val="hlink"/>
                </a:solidFill>
              </a:rPr>
              <a:t>і</a:t>
            </a:r>
            <a:r>
              <a:rPr lang="ru-RU" sz="4000">
                <a:solidFill>
                  <a:schemeClr val="hlink"/>
                </a:solidFill>
              </a:rPr>
              <a:t>сний склад методоб’єднання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000">
                <a:solidFill>
                  <a:schemeClr val="folHlink"/>
                </a:solidFill>
              </a:rPr>
              <a:t>Галушко Олександр Михайлович – учитель І кваліфікаційної категорії</a:t>
            </a:r>
          </a:p>
          <a:p>
            <a:r>
              <a:rPr lang="uk-UA" sz="2000">
                <a:solidFill>
                  <a:schemeClr val="folHlink"/>
                </a:solidFill>
              </a:rPr>
              <a:t>Лобач Ірина Вікторівна - учитель І кваліфікаційної категорії</a:t>
            </a:r>
          </a:p>
          <a:p>
            <a:r>
              <a:rPr lang="uk-UA" sz="2000">
                <a:solidFill>
                  <a:schemeClr val="folHlink"/>
                </a:solidFill>
              </a:rPr>
              <a:t>Галушко Валентина Володимирівна – учитель вищої кваліфікаційної категорії, старший учитель</a:t>
            </a:r>
          </a:p>
          <a:p>
            <a:r>
              <a:rPr lang="uk-UA" sz="2000">
                <a:solidFill>
                  <a:schemeClr val="folHlink"/>
                </a:solidFill>
              </a:rPr>
              <a:t>Житник Сергій Миколайович – учитель вищої кваліфікаційної категорії, учитель – методист.</a:t>
            </a:r>
          </a:p>
          <a:p>
            <a:r>
              <a:rPr lang="uk-UA" sz="2000">
                <a:solidFill>
                  <a:schemeClr val="folHlink"/>
                </a:solidFill>
              </a:rPr>
              <a:t>Трохименко Любов Іллівна – учитель вищої кваліфікаційної категорії</a:t>
            </a:r>
          </a:p>
          <a:p>
            <a:r>
              <a:rPr lang="uk-UA" sz="2000">
                <a:solidFill>
                  <a:schemeClr val="folHlink"/>
                </a:solidFill>
              </a:rPr>
              <a:t>Заворотний Олександр Олексійович – учитель І кваліфікаційної категорії</a:t>
            </a:r>
          </a:p>
          <a:p>
            <a:r>
              <a:rPr lang="uk-UA" sz="2000">
                <a:solidFill>
                  <a:schemeClr val="folHlink"/>
                </a:solidFill>
              </a:rPr>
              <a:t>Пуха Світлана Григорівна – учитель І кваліфікаційної категорії</a:t>
            </a:r>
          </a:p>
          <a:p>
            <a:r>
              <a:rPr lang="uk-UA" sz="2000">
                <a:solidFill>
                  <a:schemeClr val="folHlink"/>
                </a:solidFill>
              </a:rPr>
              <a:t>Пуха Микола Михайлович – учитель ІІ кваліфікаційної категорії</a:t>
            </a:r>
          </a:p>
          <a:p>
            <a:endParaRPr lang="ru-RU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98" decel="100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98" decel="1000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98" decel="100000" fill="hold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hlink"/>
                </a:solidFill>
              </a:rPr>
              <a:t>Досягнення наших учите</a:t>
            </a:r>
            <a:r>
              <a:rPr lang="uk-UA">
                <a:solidFill>
                  <a:schemeClr val="hlink"/>
                </a:solidFill>
              </a:rPr>
              <a:t>лі</a:t>
            </a:r>
            <a:r>
              <a:rPr lang="ru-RU">
                <a:solidFill>
                  <a:schemeClr val="hlink"/>
                </a:solidFill>
              </a:rPr>
              <a:t>в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800">
                <a:solidFill>
                  <a:schemeClr val="hlink"/>
                </a:solidFill>
              </a:rPr>
              <a:t>Галушко Валентина Володимирівна</a:t>
            </a:r>
            <a:r>
              <a:rPr lang="uk-UA" sz="1800">
                <a:solidFill>
                  <a:schemeClr val="folHlink"/>
                </a:solidFill>
              </a:rPr>
              <a:t> – ІІ місце у районному конкурсі захисту робіт МАН(2009р), І місце у районному конкурсі захисту робіт МАН(2010р), ІІ місце у обласному конкурсі захисту робіт МАН(2010р)</a:t>
            </a:r>
          </a:p>
          <a:p>
            <a:r>
              <a:rPr lang="uk-UA" sz="1800">
                <a:solidFill>
                  <a:schemeClr val="hlink"/>
                </a:solidFill>
              </a:rPr>
              <a:t>Житник Сергій Миколайович</a:t>
            </a:r>
            <a:r>
              <a:rPr lang="uk-UA" sz="1800">
                <a:solidFill>
                  <a:schemeClr val="folHlink"/>
                </a:solidFill>
              </a:rPr>
              <a:t> – із 1997р по 1998р – школа постійний призер спартакіад району з фізичної культури, з 1991р школа зайняла 42 призових місця у обласних змаганнях з легкої атлетики</a:t>
            </a:r>
          </a:p>
          <a:p>
            <a:r>
              <a:rPr lang="uk-UA" sz="1800">
                <a:solidFill>
                  <a:schemeClr val="hlink"/>
                </a:solidFill>
              </a:rPr>
              <a:t>Заворотний Олександр Олексійович</a:t>
            </a:r>
            <a:r>
              <a:rPr lang="uk-UA" sz="1800">
                <a:solidFill>
                  <a:schemeClr val="folHlink"/>
                </a:solidFill>
              </a:rPr>
              <a:t> – І місце в ІІ етапі шкільної предметної олімпіади з інформаційних технологій(2011р), ІІ місце в ІІІ етапі шкільної предметної олімпіади з інформаційних технологій(2011р).</a:t>
            </a:r>
          </a:p>
          <a:p>
            <a:r>
              <a:rPr lang="uk-UA" sz="1800">
                <a:solidFill>
                  <a:schemeClr val="hlink"/>
                </a:solidFill>
              </a:rPr>
              <a:t>Трохименко Любов Іллівна</a:t>
            </a:r>
            <a:r>
              <a:rPr lang="uk-UA" sz="1800">
                <a:solidFill>
                  <a:schemeClr val="folHlink"/>
                </a:solidFill>
              </a:rPr>
              <a:t> – ІІІ місце у ІІ етапі шкільних предметних олімпіад з математики 10кл (2010р), ІІІ місце – 11 кл(2012р)</a:t>
            </a:r>
          </a:p>
          <a:p>
            <a:r>
              <a:rPr lang="uk-UA" sz="1800">
                <a:solidFill>
                  <a:schemeClr val="hlink"/>
                </a:solidFill>
              </a:rPr>
              <a:t>Козирод Вадим Михайлович</a:t>
            </a:r>
            <a:r>
              <a:rPr lang="uk-UA" sz="1800">
                <a:solidFill>
                  <a:schemeClr val="folHlink"/>
                </a:solidFill>
              </a:rPr>
              <a:t> – І місце у ІІ етапі шкільних предметних олімпіад з трудового навчання(2010р), ІІІ місце(2011р), ІІ місце(2012р); ІІ місце з географії(2011р), ІІІ і І місце (2011р), ІІ місце (2012р)</a:t>
            </a:r>
            <a:endParaRPr lang="ru-RU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>
                <a:solidFill>
                  <a:schemeClr val="hlink"/>
                </a:solidFill>
              </a:rPr>
              <a:t>Система</a:t>
            </a:r>
            <a:r>
              <a:rPr lang="uk-UA" sz="4000"/>
              <a:t> </a:t>
            </a:r>
            <a:r>
              <a:rPr lang="uk-UA" sz="4000">
                <a:solidFill>
                  <a:schemeClr val="hlink"/>
                </a:solidFill>
              </a:rPr>
              <a:t>роботи методичного об’єднання</a:t>
            </a:r>
            <a:endParaRPr lang="ru-RU" sz="4000">
              <a:solidFill>
                <a:schemeClr val="hlink"/>
              </a:solidFill>
            </a:endParaRP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4038600" cy="5111750"/>
          </a:xfrm>
        </p:spPr>
        <p:txBody>
          <a:bodyPr/>
          <a:lstStyle/>
          <a:p>
            <a:r>
              <a:rPr lang="uk-UA" sz="2000">
                <a:solidFill>
                  <a:schemeClr val="folHlink"/>
                </a:solidFill>
              </a:rPr>
              <a:t>Систематичне проведення засідань методоб’єднання</a:t>
            </a:r>
          </a:p>
          <a:p>
            <a:endParaRPr lang="uk-UA" sz="2000"/>
          </a:p>
          <a:p>
            <a:endParaRPr lang="uk-UA" sz="2000"/>
          </a:p>
          <a:p>
            <a:endParaRPr lang="uk-UA" sz="2000"/>
          </a:p>
          <a:p>
            <a:endParaRPr lang="uk-UA" sz="2000"/>
          </a:p>
          <a:p>
            <a:endParaRPr lang="uk-UA" sz="2000"/>
          </a:p>
          <a:p>
            <a:r>
              <a:rPr lang="uk-UA" sz="2000">
                <a:solidFill>
                  <a:schemeClr val="folHlink"/>
                </a:solidFill>
              </a:rPr>
              <a:t>Обмін досвідом під час проведення відкритих уроків</a:t>
            </a:r>
          </a:p>
          <a:p>
            <a:endParaRPr lang="ru-RU" sz="2000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84313"/>
            <a:ext cx="4038600" cy="4646612"/>
          </a:xfrm>
        </p:spPr>
        <p:txBody>
          <a:bodyPr/>
          <a:lstStyle/>
          <a:p>
            <a:r>
              <a:rPr lang="uk-UA" sz="2000">
                <a:solidFill>
                  <a:schemeClr val="folHlink"/>
                </a:solidFill>
              </a:rPr>
              <a:t>Щорічна участь у міжнародних конкурсах “ Кенгуру ”,</a:t>
            </a:r>
          </a:p>
          <a:p>
            <a:pPr>
              <a:buFont typeface="Wingdings" pitchFamily="2" charset="2"/>
              <a:buNone/>
            </a:pPr>
            <a:r>
              <a:rPr lang="uk-UA" sz="2000">
                <a:solidFill>
                  <a:schemeClr val="folHlink"/>
                </a:solidFill>
              </a:rPr>
              <a:t>     “ Левенятко ”, “ Колосок ”.</a:t>
            </a:r>
          </a:p>
          <a:p>
            <a:pPr>
              <a:buFont typeface="Wingdings" pitchFamily="2" charset="2"/>
              <a:buNone/>
            </a:pPr>
            <a:endParaRPr lang="uk-UA" sz="200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endParaRPr lang="uk-UA" sz="200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endParaRPr lang="uk-UA" sz="2000"/>
          </a:p>
          <a:p>
            <a:pPr>
              <a:buFont typeface="Wingdings" pitchFamily="2" charset="2"/>
              <a:buNone/>
            </a:pPr>
            <a:endParaRPr lang="uk-UA" sz="2000"/>
          </a:p>
          <a:p>
            <a:pPr>
              <a:buFont typeface="Wingdings" pitchFamily="2" charset="2"/>
              <a:buNone/>
            </a:pPr>
            <a:endParaRPr lang="ru-RU" sz="2000"/>
          </a:p>
        </p:txBody>
      </p:sp>
      <p:pic>
        <p:nvPicPr>
          <p:cNvPr id="121863" name="Picture 7" descr="DSCN6619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463" y="2852738"/>
            <a:ext cx="3959225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864" name="Picture 8" descr="DSCN784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450" y="2133600"/>
            <a:ext cx="2305050" cy="190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865" name="Picture 9" descr="DSCN308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013" y="4581525"/>
            <a:ext cx="2449512" cy="191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build="p"/>
      <p:bldP spid="12186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4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uk-UA">
                <a:solidFill>
                  <a:schemeClr val="hlink"/>
                </a:solidFill>
              </a:rPr>
              <a:t>Наша позакласна робота</a:t>
            </a:r>
            <a:endParaRPr lang="ru-RU">
              <a:solidFill>
                <a:schemeClr val="hlink"/>
              </a:solidFill>
            </a:endParaRP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125538"/>
            <a:ext cx="3811587" cy="5005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800"/>
              <a:t>                           </a:t>
            </a:r>
            <a:r>
              <a:rPr lang="uk-UA" sz="1800">
                <a:solidFill>
                  <a:schemeClr val="folHlink"/>
                </a:solidFill>
              </a:rPr>
              <a:t>Гурткова робота</a:t>
            </a:r>
          </a:p>
          <a:p>
            <a:pPr>
              <a:lnSpc>
                <a:spcPct val="80000"/>
              </a:lnSpc>
            </a:pPr>
            <a:endParaRPr lang="uk-UA" sz="240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r>
              <a:rPr lang="uk-UA" sz="1800">
                <a:solidFill>
                  <a:schemeClr val="folHlink"/>
                </a:solidFill>
              </a:rPr>
              <a:t>Виступ шкільної агітбригади</a:t>
            </a:r>
          </a:p>
          <a:p>
            <a:pPr>
              <a:lnSpc>
                <a:spcPct val="80000"/>
              </a:lnSpc>
            </a:pPr>
            <a:endParaRPr lang="ru-RU" sz="1800"/>
          </a:p>
        </p:txBody>
      </p:sp>
      <p:sp>
        <p:nvSpPr>
          <p:cNvPr id="123915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00513" cy="49974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r>
              <a:rPr lang="uk-UA" sz="1800">
                <a:solidFill>
                  <a:schemeClr val="folHlink"/>
                </a:solidFill>
              </a:rPr>
              <a:t>Висадка молодих саджанців у місцевому парку</a:t>
            </a:r>
          </a:p>
          <a:p>
            <a:pPr>
              <a:lnSpc>
                <a:spcPct val="80000"/>
              </a:lnSpc>
            </a:pPr>
            <a:endParaRPr lang="uk-UA" sz="180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uk-UA" sz="180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r>
              <a:rPr lang="uk-UA" sz="1800">
                <a:solidFill>
                  <a:schemeClr val="folHlink"/>
                </a:solidFill>
              </a:rPr>
              <a:t>Робота секції з пішохідного туризму</a:t>
            </a:r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ru-RU" sz="1800"/>
          </a:p>
        </p:txBody>
      </p:sp>
      <p:pic>
        <p:nvPicPr>
          <p:cNvPr id="123911" name="Picture 7" descr="img17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2087563" cy="2520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916" name="Picture 12" descr="Посадка дерев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5963" y="1341438"/>
            <a:ext cx="2465387" cy="18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7" name="Picture 13" descr="P314089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9700" y="3933825"/>
            <a:ext cx="2560638" cy="197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18" name="Picture 14" descr="Агітбригада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450" y="4797425"/>
            <a:ext cx="2590800" cy="174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4" grpId="0"/>
      <p:bldP spid="123909" grpId="0" build="p"/>
      <p:bldP spid="1239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>
                <a:solidFill>
                  <a:schemeClr val="hlink"/>
                </a:solidFill>
              </a:rPr>
              <a:t>Методоб’єднання на ярмарку педагогічних технологій “ Творчі сходинки освітян Новосанжарщини ”</a:t>
            </a:r>
            <a:endParaRPr lang="ru-RU" sz="2800">
              <a:solidFill>
                <a:schemeClr val="hlink"/>
              </a:solidFill>
            </a:endParaRPr>
          </a:p>
        </p:txBody>
      </p:sp>
      <p:sp>
        <p:nvSpPr>
          <p:cNvPr id="128020" name="Rectangle 2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uk-UA" sz="2400"/>
          </a:p>
          <a:p>
            <a:endParaRPr lang="ru-RU" sz="2400"/>
          </a:p>
        </p:txBody>
      </p:sp>
      <p:pic>
        <p:nvPicPr>
          <p:cNvPr id="128022" name="Picture 22" descr="DSCN693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76375" y="4545013"/>
            <a:ext cx="2774950" cy="2081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8007" name="Picture 7" descr="DSCN677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56325" y="1628775"/>
            <a:ext cx="2732088" cy="2049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8012" name="Picture 12" descr="DSCN694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750" y="1628775"/>
            <a:ext cx="2660650" cy="1995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8017" name="Picture 17" descr="DSCN693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03800" y="4581525"/>
            <a:ext cx="2732088" cy="2049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8024" name="Picture 24" descr="DSCN677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48038" y="2205038"/>
            <a:ext cx="2630487" cy="1973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/>
      <p:bldP spid="1280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>
                <a:solidFill>
                  <a:schemeClr val="hlink"/>
                </a:solidFill>
              </a:rPr>
              <a:t>Досягнення учителів методичного об’єднання</a:t>
            </a:r>
            <a:endParaRPr lang="ru-RU" sz="4000">
              <a:solidFill>
                <a:schemeClr val="hlink"/>
              </a:solidFill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800">
                <a:solidFill>
                  <a:schemeClr val="accent1"/>
                </a:solidFill>
              </a:rPr>
              <a:t>Галушко Валентина Володимирівна</a:t>
            </a:r>
            <a:r>
              <a:rPr lang="uk-UA" sz="1800"/>
              <a:t> – ІІ місце у обласному конкурсі захисту робіт МАН(2010р, учень - Халява Тарас); І місце  у районному захисті робіт МАН (2010р); І місце  у районному захисті робіт МАН(2009р, учениця – Пуха Ольга)</a:t>
            </a:r>
          </a:p>
          <a:p>
            <a:r>
              <a:rPr lang="uk-UA" sz="1800">
                <a:solidFill>
                  <a:schemeClr val="accent1"/>
                </a:solidFill>
              </a:rPr>
              <a:t>Заворотний Олександр Олексійович</a:t>
            </a:r>
            <a:r>
              <a:rPr lang="uk-UA" sz="1800"/>
              <a:t> – І місце в ІІ етапі та ІІ місце в ІІІ етапі шкільної предметної олімпіади з інформаційних технологій (2011р, учень – Пічка Михайло)</a:t>
            </a:r>
          </a:p>
          <a:p>
            <a:r>
              <a:rPr lang="uk-UA" sz="1800">
                <a:solidFill>
                  <a:schemeClr val="accent1"/>
                </a:solidFill>
              </a:rPr>
              <a:t>Житник Сергій Миколайович</a:t>
            </a:r>
            <a:r>
              <a:rPr lang="uk-UA" sz="1800"/>
              <a:t> – із 1997 по1998р школа є постійний призер спартакіад району з фізичної культури, з 1991р учні школи зайняли 42 призових місця на обласних змаганнях з легкої атлетики</a:t>
            </a:r>
          </a:p>
          <a:p>
            <a:r>
              <a:rPr lang="uk-UA" sz="1800">
                <a:solidFill>
                  <a:schemeClr val="accent1"/>
                </a:solidFill>
              </a:rPr>
              <a:t>Козирод Вадим Михайлович</a:t>
            </a:r>
            <a:r>
              <a:rPr lang="uk-UA" sz="1800"/>
              <a:t> – призові місця у ІІ етапі шкільних олімпіад з: трудове навчання –І м,географія –ІІ м(2010р); трудове навчання –ІІІ м, географія І м. ІІ м(2011р),трудове навчання –ІІ м, географія – ІІ м(2012р)</a:t>
            </a:r>
          </a:p>
          <a:p>
            <a:r>
              <a:rPr lang="uk-UA" sz="1800">
                <a:solidFill>
                  <a:schemeClr val="accent1"/>
                </a:solidFill>
              </a:rPr>
              <a:t>Трохименко Любов Іллівна</a:t>
            </a:r>
            <a:r>
              <a:rPr lang="uk-UA" sz="1800"/>
              <a:t> – призери ІІ етапу шкільних олімпіад з математики: ІІІ м(2010р) , ІІІ м(2012р)</a:t>
            </a:r>
            <a:endParaRPr lang="ru-RU" sz="180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 sz="4800"/>
              <a:t>             </a:t>
            </a:r>
            <a:r>
              <a:rPr lang="uk-UA" sz="6000">
                <a:solidFill>
                  <a:schemeClr val="hlink"/>
                </a:solidFill>
              </a:rPr>
              <a:t>Знайомтесь,</a:t>
            </a:r>
          </a:p>
          <a:p>
            <a:pPr>
              <a:buFont typeface="Wingdings" pitchFamily="2" charset="2"/>
              <a:buNone/>
            </a:pPr>
            <a:r>
              <a:rPr lang="uk-UA" sz="6000"/>
              <a:t>      </a:t>
            </a:r>
            <a:r>
              <a:rPr lang="uk-UA" sz="6000">
                <a:solidFill>
                  <a:schemeClr val="hlink"/>
                </a:solidFill>
              </a:rPr>
              <a:t>педагогічний склад методичного об’єднання</a:t>
            </a:r>
            <a:endParaRPr lang="ru-RU" sz="60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Tm="3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0350"/>
            <a:ext cx="4038600" cy="58705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/>
          </a:p>
          <a:p>
            <a:pPr>
              <a:lnSpc>
                <a:spcPct val="80000"/>
              </a:lnSpc>
            </a:pPr>
            <a:endParaRPr lang="uk-UA"/>
          </a:p>
          <a:p>
            <a:pPr>
              <a:lnSpc>
                <a:spcPct val="80000"/>
              </a:lnSpc>
            </a:pPr>
            <a:endParaRPr lang="uk-UA"/>
          </a:p>
          <a:p>
            <a:pPr>
              <a:lnSpc>
                <a:spcPct val="80000"/>
              </a:lnSpc>
            </a:pPr>
            <a:endParaRPr lang="uk-UA"/>
          </a:p>
          <a:p>
            <a:pPr>
              <a:lnSpc>
                <a:spcPct val="80000"/>
              </a:lnSpc>
            </a:pPr>
            <a:endParaRPr lang="uk-UA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/>
              <a:t>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/>
              <a:t>          </a:t>
            </a:r>
            <a:r>
              <a:rPr lang="uk-UA" sz="3200">
                <a:solidFill>
                  <a:schemeClr val="hlink"/>
                </a:solidFill>
              </a:rPr>
              <a:t>Лобач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3200">
                <a:solidFill>
                  <a:schemeClr val="hlink"/>
                </a:solidFill>
              </a:rPr>
              <a:t> Ірина Вікторівна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180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2200">
                <a:solidFill>
                  <a:schemeClr val="hlink"/>
                </a:solidFill>
              </a:rPr>
              <a:t>Керівник</a:t>
            </a:r>
            <a:r>
              <a:rPr lang="uk-UA" sz="2000">
                <a:solidFill>
                  <a:schemeClr val="hlink"/>
                </a:solidFill>
              </a:rPr>
              <a:t> методичного об’єднання природничо-математичного циклу</a:t>
            </a:r>
          </a:p>
          <a:p>
            <a:pPr>
              <a:lnSpc>
                <a:spcPct val="80000"/>
              </a:lnSpc>
            </a:pPr>
            <a:endParaRPr lang="uk-UA" sz="180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180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uk-UA" sz="1800"/>
          </a:p>
          <a:p>
            <a:pPr>
              <a:lnSpc>
                <a:spcPct val="80000"/>
              </a:lnSpc>
            </a:pPr>
            <a:endParaRPr lang="ru-RU" sz="1800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476673"/>
            <a:ext cx="4103885" cy="604795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sz="9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Фах:</a:t>
            </a:r>
            <a:r>
              <a:rPr lang="uk-UA" sz="1800" dirty="0"/>
              <a:t> учитель математики і фізики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Посада:</a:t>
            </a:r>
            <a:r>
              <a:rPr lang="uk-UA" sz="1800" dirty="0"/>
              <a:t> учитель математики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Освіта:</a:t>
            </a:r>
            <a:r>
              <a:rPr lang="uk-UA" sz="1800" dirty="0"/>
              <a:t> вища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Педагогічний стаж:</a:t>
            </a:r>
            <a:r>
              <a:rPr lang="uk-UA" sz="1800" dirty="0"/>
              <a:t> з 1988 року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Проблема, над якою працює</a:t>
            </a:r>
            <a:r>
              <a:rPr lang="uk-UA" sz="1800" dirty="0"/>
              <a:t> </a:t>
            </a:r>
            <a:r>
              <a:rPr lang="uk-UA" sz="1800" dirty="0">
                <a:solidFill>
                  <a:schemeClr val="folHlink"/>
                </a:solidFill>
              </a:rPr>
              <a:t>: </a:t>
            </a:r>
            <a:r>
              <a:rPr lang="uk-UA" sz="1800" dirty="0"/>
              <a:t>організація самостійної роботи на уроках математики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Педагогічна сутність</a:t>
            </a:r>
            <a:r>
              <a:rPr lang="uk-UA" sz="1800" dirty="0"/>
              <a:t> </a:t>
            </a:r>
            <a:r>
              <a:rPr lang="uk-UA" sz="1800" dirty="0">
                <a:solidFill>
                  <a:schemeClr val="folHlink"/>
                </a:solidFill>
              </a:rPr>
              <a:t>досвіду: </a:t>
            </a:r>
            <a:r>
              <a:rPr lang="uk-UA" sz="1800" dirty="0"/>
              <a:t>навчити учнів самостійно здобувати та використовувати необхідну для навчання та життя інформацію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Тема самоосвіти:</a:t>
            </a:r>
            <a:r>
              <a:rPr lang="uk-UA" sz="1800" dirty="0"/>
              <a:t> оволодіння новітніми ТЗН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Дані про участь у конкурсах</a:t>
            </a:r>
            <a:r>
              <a:rPr lang="uk-UA" sz="1800" dirty="0"/>
              <a:t> </a:t>
            </a:r>
            <a:r>
              <a:rPr lang="uk-UA" sz="1800" dirty="0">
                <a:solidFill>
                  <a:schemeClr val="folHlink"/>
                </a:solidFill>
              </a:rPr>
              <a:t>району:</a:t>
            </a:r>
            <a:r>
              <a:rPr lang="uk-UA" sz="1800" dirty="0"/>
              <a:t> “ Учитель року 2010” в номінації “ математика ”, “Класний керівник року 2010”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chemeClr val="folHlink"/>
                </a:solidFill>
              </a:rPr>
              <a:t>Нагороди: </a:t>
            </a:r>
            <a:r>
              <a:rPr lang="uk-UA" sz="1800" dirty="0"/>
              <a:t>Грамота відділу освіти, Грамота райкому профспілки працівників освіти і науки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1800" dirty="0"/>
          </a:p>
        </p:txBody>
      </p:sp>
      <p:pic>
        <p:nvPicPr>
          <p:cNvPr id="37895" name="Picture 7" descr="Лобач Ірина Вікторівна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" y="908050"/>
            <a:ext cx="2089150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/>
      <p:bldP spid="3789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20713"/>
            <a:ext cx="4038600" cy="5510212"/>
          </a:xfrm>
        </p:spPr>
        <p:txBody>
          <a:bodyPr/>
          <a:lstStyle/>
          <a:p>
            <a:endParaRPr lang="uk-UA"/>
          </a:p>
          <a:p>
            <a:endParaRPr lang="uk-UA"/>
          </a:p>
          <a:p>
            <a:endParaRPr lang="uk-UA"/>
          </a:p>
          <a:p>
            <a:endParaRPr lang="uk-UA"/>
          </a:p>
          <a:p>
            <a:pPr>
              <a:buFont typeface="Wingdings" pitchFamily="2" charset="2"/>
              <a:buNone/>
            </a:pPr>
            <a:r>
              <a:rPr lang="uk-UA" sz="1800"/>
              <a:t>                   </a:t>
            </a:r>
            <a:r>
              <a:rPr lang="uk-UA" sz="2000">
                <a:solidFill>
                  <a:schemeClr val="hlink"/>
                </a:solidFill>
              </a:rPr>
              <a:t>Галушко</a:t>
            </a:r>
          </a:p>
          <a:p>
            <a:pPr>
              <a:buFont typeface="Wingdings" pitchFamily="2" charset="2"/>
              <a:buNone/>
            </a:pPr>
            <a:r>
              <a:rPr lang="uk-UA" sz="2000">
                <a:solidFill>
                  <a:schemeClr val="hlink"/>
                </a:solidFill>
              </a:rPr>
              <a:t>      Олександр Михайлович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hlink"/>
                </a:solidFill>
              </a:rPr>
              <a:t>              </a:t>
            </a:r>
            <a:r>
              <a:rPr lang="uk-UA" sz="1800">
                <a:solidFill>
                  <a:schemeClr val="accent1"/>
                </a:solidFill>
              </a:rPr>
              <a:t>директор школи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folHlink"/>
                </a:solidFill>
              </a:rPr>
              <a:t>Нагороди:</a:t>
            </a:r>
            <a:r>
              <a:rPr lang="uk-UA" sz="1600">
                <a:solidFill>
                  <a:schemeClr val="hlink"/>
                </a:solidFill>
              </a:rPr>
              <a:t> Почесна Грамота Міністерства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народної освіти Української РСР, Грамота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Полтавської обласної ради, Почесні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Грамоти Новосанжарської районної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адміністрації, Почесні грамоти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Новосанжарської районної ради,  Грамоти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Головного Управління освіти і науки 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Полтавської обласної державної</a:t>
            </a:r>
          </a:p>
          <a:p>
            <a:pPr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адміністрації</a:t>
            </a:r>
            <a:endParaRPr lang="ru-RU" sz="1600">
              <a:solidFill>
                <a:schemeClr val="hlink"/>
              </a:solidFill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76250"/>
            <a:ext cx="4038600" cy="5654675"/>
          </a:xfrm>
        </p:spPr>
        <p:txBody>
          <a:bodyPr/>
          <a:lstStyle/>
          <a:p>
            <a:r>
              <a:rPr lang="ru-RU" sz="2000">
                <a:solidFill>
                  <a:schemeClr val="folHlink"/>
                </a:solidFill>
              </a:rPr>
              <a:t>Фах: </a:t>
            </a:r>
            <a:r>
              <a:rPr lang="ru-RU" sz="2000"/>
              <a:t>учитель х</a:t>
            </a:r>
            <a:r>
              <a:rPr lang="uk-UA" sz="2000"/>
              <a:t>імії</a:t>
            </a:r>
            <a:endParaRPr lang="ru-RU" sz="2000"/>
          </a:p>
          <a:p>
            <a:r>
              <a:rPr lang="ru-RU" sz="2000">
                <a:solidFill>
                  <a:schemeClr val="folHlink"/>
                </a:solidFill>
              </a:rPr>
              <a:t>Посада: </a:t>
            </a:r>
            <a:r>
              <a:rPr lang="ru-RU" sz="2000"/>
              <a:t>учитель хімії</a:t>
            </a:r>
          </a:p>
          <a:p>
            <a:r>
              <a:rPr lang="ru-RU" sz="2000">
                <a:solidFill>
                  <a:schemeClr val="folHlink"/>
                </a:solidFill>
              </a:rPr>
              <a:t>Освіта: </a:t>
            </a:r>
            <a:r>
              <a:rPr lang="ru-RU" sz="2000"/>
              <a:t>вища</a:t>
            </a:r>
          </a:p>
          <a:p>
            <a:r>
              <a:rPr lang="ru-RU" sz="2000">
                <a:solidFill>
                  <a:schemeClr val="folHlink"/>
                </a:solidFill>
              </a:rPr>
              <a:t>Педагогічний стаж:  з 1986 року</a:t>
            </a:r>
          </a:p>
          <a:p>
            <a:r>
              <a:rPr lang="uk-UA" sz="2000">
                <a:solidFill>
                  <a:schemeClr val="folHlink"/>
                </a:solidFill>
              </a:rPr>
              <a:t>Тема досвіду: </a:t>
            </a:r>
            <a:r>
              <a:rPr lang="uk-UA" sz="2000"/>
              <a:t>формування здорового способу хиття через хімічну освіту</a:t>
            </a:r>
          </a:p>
          <a:p>
            <a:r>
              <a:rPr lang="uk-UA" sz="2000">
                <a:solidFill>
                  <a:schemeClr val="folHlink"/>
                </a:solidFill>
              </a:rPr>
              <a:t>Сутність досвіду: </a:t>
            </a:r>
            <a:r>
              <a:rPr lang="uk-UA" sz="2000"/>
              <a:t>використання під час проведення  виховних заходів якомога більшого арсеналу форм і методів роботи для розвитку культури, свідомого ставлення до навчання і власного здоров’я </a:t>
            </a:r>
            <a:endParaRPr lang="uk-UA" sz="2000">
              <a:solidFill>
                <a:schemeClr val="folHlink"/>
              </a:solidFill>
            </a:endParaRPr>
          </a:p>
          <a:p>
            <a:r>
              <a:rPr lang="uk-UA" sz="2000">
                <a:solidFill>
                  <a:schemeClr val="folHlink"/>
                </a:solidFill>
              </a:rPr>
              <a:t>Тема самоосвіти: </a:t>
            </a:r>
            <a:r>
              <a:rPr lang="uk-UA" sz="2000"/>
              <a:t>освоєння новітніх комунікативних технологій</a:t>
            </a:r>
            <a:endParaRPr lang="ru-RU" sz="2000"/>
          </a:p>
          <a:p>
            <a:endParaRPr lang="ru-RU" sz="2000"/>
          </a:p>
        </p:txBody>
      </p:sp>
      <p:pic>
        <p:nvPicPr>
          <p:cNvPr id="40967" name="Picture 7" descr="Галушко Олександр Михайлович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1871662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9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9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9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9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9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9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9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9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9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4096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49275"/>
            <a:ext cx="4038600" cy="55816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16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800"/>
          </a:p>
          <a:p>
            <a:pPr>
              <a:lnSpc>
                <a:spcPct val="80000"/>
              </a:lnSpc>
            </a:pPr>
            <a:endParaRPr lang="uk-UA" sz="700"/>
          </a:p>
          <a:p>
            <a:pPr>
              <a:lnSpc>
                <a:spcPct val="80000"/>
              </a:lnSpc>
            </a:pPr>
            <a:endParaRPr lang="uk-UA" sz="700"/>
          </a:p>
          <a:p>
            <a:pPr>
              <a:lnSpc>
                <a:spcPct val="80000"/>
              </a:lnSpc>
            </a:pPr>
            <a:r>
              <a:rPr lang="uk-UA" sz="700"/>
              <a:t>                  </a:t>
            </a:r>
            <a:r>
              <a:rPr lang="uk-UA" sz="2000">
                <a:solidFill>
                  <a:schemeClr val="hlink"/>
                </a:solidFill>
              </a:rPr>
              <a:t>Галушко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>
                <a:solidFill>
                  <a:schemeClr val="hlink"/>
                </a:solidFill>
              </a:rPr>
              <a:t>Валентина Володимирівна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800">
                <a:solidFill>
                  <a:schemeClr val="hlink"/>
                </a:solidFill>
              </a:rPr>
              <a:t>       Старший учитель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accent1"/>
                </a:solidFill>
              </a:rPr>
              <a:t>Нагороди:  </a:t>
            </a:r>
            <a:r>
              <a:rPr lang="uk-UA" sz="1400">
                <a:solidFill>
                  <a:schemeClr val="folHlink"/>
                </a:solidFill>
              </a:rPr>
              <a:t>Грамоти відділу освіти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Новосанжарської районної державної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адміністрації; Грамоти управління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освіти і науки Полтавської обласної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державної адміністрації; Дипломи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Міністерства освіти і науки України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Полтавської облдержадміністрації, Подяки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Міністерства освіти і науки України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національного еколого - натуралістичного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центру учнівської молоді, Новосанжарської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400">
                <a:solidFill>
                  <a:schemeClr val="folHlink"/>
                </a:solidFill>
              </a:rPr>
              <a:t>районної державної адміністрації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900">
                <a:solidFill>
                  <a:schemeClr val="folHlink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900">
              <a:solidFill>
                <a:schemeClr val="folHlink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549275"/>
            <a:ext cx="4038600" cy="5581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>
                <a:solidFill>
                  <a:schemeClr val="folHlink"/>
                </a:solidFill>
              </a:rPr>
              <a:t>Фах: </a:t>
            </a:r>
            <a:r>
              <a:rPr lang="ru-RU" sz="2000"/>
              <a:t>учитель біології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chemeClr val="folHlink"/>
                </a:solidFill>
              </a:rPr>
              <a:t>Посада: </a:t>
            </a:r>
            <a:r>
              <a:rPr lang="ru-RU" sz="2000"/>
              <a:t>учитель біології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chemeClr val="folHlink"/>
                </a:solidFill>
              </a:rPr>
              <a:t>Освіта: </a:t>
            </a:r>
            <a:r>
              <a:rPr lang="ru-RU" sz="2000"/>
              <a:t>вища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chemeClr val="folHlink"/>
                </a:solidFill>
              </a:rPr>
              <a:t>Педагогічний стаж: </a:t>
            </a:r>
            <a:r>
              <a:rPr lang="ru-RU" sz="2000"/>
              <a:t>з 1988 року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Тема досвіду: </a:t>
            </a:r>
            <a:r>
              <a:rPr lang="uk-UA" sz="2000"/>
              <a:t>формування здорового способу життя через біологічну освіту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Сутність досвіду: </a:t>
            </a:r>
            <a:r>
              <a:rPr lang="uk-UA" sz="2000"/>
              <a:t>використання під час проведення  виховних заходів якомога більшого арсеналу форм і методів роботи для розвитку культури, свідомого ставлення до навчання і власного здоров’я учнів</a:t>
            </a:r>
            <a:r>
              <a:rPr lang="uk-UA" sz="2000">
                <a:solidFill>
                  <a:schemeClr val="folHlink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Тема самоосвіти: </a:t>
            </a:r>
            <a:r>
              <a:rPr lang="uk-UA" sz="2000"/>
              <a:t>освоєння новітніх комунікативних технологій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Участь у конкурсах: </a:t>
            </a:r>
            <a:r>
              <a:rPr lang="uk-UA" sz="2000"/>
              <a:t>“ Учитель року 2008”, “ Учитель року 2011”</a:t>
            </a:r>
          </a:p>
          <a:p>
            <a:pPr>
              <a:lnSpc>
                <a:spcPct val="80000"/>
              </a:lnSpc>
            </a:pPr>
            <a:endParaRPr lang="uk-UA" sz="2000"/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endParaRPr lang="ru-RU" sz="2000">
              <a:solidFill>
                <a:schemeClr val="folHlink"/>
              </a:solidFill>
            </a:endParaRPr>
          </a:p>
        </p:txBody>
      </p:sp>
      <p:pic>
        <p:nvPicPr>
          <p:cNvPr id="43015" name="Picture 7" descr="Галушко Валентина В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" y="260350"/>
            <a:ext cx="1727200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0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0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0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0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0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0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0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0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01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1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01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01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01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01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01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01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01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01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01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01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01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01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01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01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01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01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01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01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01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301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01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01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01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01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01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30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30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30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/>
      <p:bldP spid="4301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49275"/>
            <a:ext cx="4038600" cy="55816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/>
              <a:t>                 </a:t>
            </a:r>
            <a:r>
              <a:rPr lang="uk-UA" sz="2400">
                <a:solidFill>
                  <a:schemeClr val="hlink"/>
                </a:solidFill>
              </a:rPr>
              <a:t>Житник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>
                <a:solidFill>
                  <a:schemeClr val="hlink"/>
                </a:solidFill>
              </a:rPr>
              <a:t>       Сергій  Миколайович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>
                <a:solidFill>
                  <a:schemeClr val="hlink"/>
                </a:solidFill>
              </a:rPr>
              <a:t>            </a:t>
            </a:r>
            <a:r>
              <a:rPr lang="uk-UA" sz="1800">
                <a:solidFill>
                  <a:schemeClr val="hlink"/>
                </a:solidFill>
              </a:rPr>
              <a:t>учитель – методист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1800">
                <a:solidFill>
                  <a:schemeClr val="folHlink"/>
                </a:solidFill>
              </a:rPr>
              <a:t>      Нагороди:</a:t>
            </a:r>
            <a:r>
              <a:rPr lang="uk-UA" sz="1800"/>
              <a:t> </a:t>
            </a:r>
            <a:r>
              <a:rPr lang="uk-UA" sz="1800">
                <a:solidFill>
                  <a:schemeClr val="accent1"/>
                </a:solidFill>
              </a:rPr>
              <a:t>Грамота Міністерства освіти і науки України, Грамоти районної державної адміністрації, Грамоти районної ради, Грамоти Полтавської обласної державної адміністрації, Грамоти і Дипломи  відділу освіти</a:t>
            </a:r>
            <a:endParaRPr lang="ru-RU" sz="1800">
              <a:solidFill>
                <a:schemeClr val="accent1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60350"/>
            <a:ext cx="4032250" cy="5688013"/>
          </a:xfrm>
        </p:spPr>
        <p:txBody>
          <a:bodyPr/>
          <a:lstStyle/>
          <a:p>
            <a:r>
              <a:rPr lang="uk-UA" sz="1800">
                <a:solidFill>
                  <a:schemeClr val="folHlink"/>
                </a:solidFill>
              </a:rPr>
              <a:t>Фах:</a:t>
            </a:r>
            <a:r>
              <a:rPr lang="uk-UA" sz="1800"/>
              <a:t> учитель  фізичного виховання</a:t>
            </a:r>
          </a:p>
          <a:p>
            <a:r>
              <a:rPr lang="uk-UA" sz="1800">
                <a:solidFill>
                  <a:schemeClr val="folHlink"/>
                </a:solidFill>
              </a:rPr>
              <a:t>Посада:</a:t>
            </a:r>
            <a:r>
              <a:rPr lang="uk-UA" sz="1800"/>
              <a:t> учитель фізичного виховання</a:t>
            </a:r>
          </a:p>
          <a:p>
            <a:r>
              <a:rPr lang="uk-UA" sz="1800">
                <a:solidFill>
                  <a:schemeClr val="folHlink"/>
                </a:solidFill>
              </a:rPr>
              <a:t>Освіта:</a:t>
            </a:r>
            <a:r>
              <a:rPr lang="uk-UA" sz="1800"/>
              <a:t> вища</a:t>
            </a:r>
          </a:p>
          <a:p>
            <a:r>
              <a:rPr lang="uk-UA" sz="1800">
                <a:solidFill>
                  <a:schemeClr val="folHlink"/>
                </a:solidFill>
              </a:rPr>
              <a:t>Педагогічний стаж:</a:t>
            </a:r>
            <a:r>
              <a:rPr lang="uk-UA" sz="1800"/>
              <a:t> з 1984 року</a:t>
            </a:r>
          </a:p>
          <a:p>
            <a:r>
              <a:rPr lang="uk-UA" sz="1800">
                <a:solidFill>
                  <a:schemeClr val="folHlink"/>
                </a:solidFill>
              </a:rPr>
              <a:t>Тема досвіду:</a:t>
            </a:r>
            <a:r>
              <a:rPr lang="uk-UA" sz="1800"/>
              <a:t> розвиток швидкісно - силових якостей учнів на уроках фізичної культури</a:t>
            </a:r>
          </a:p>
          <a:p>
            <a:r>
              <a:rPr lang="uk-UA" sz="1800">
                <a:solidFill>
                  <a:schemeClr val="folHlink"/>
                </a:solidFill>
              </a:rPr>
              <a:t>Сутність досвіду:</a:t>
            </a:r>
            <a:r>
              <a:rPr lang="uk-UA" sz="1800"/>
              <a:t> покращення фізичної підготовки учнів</a:t>
            </a:r>
          </a:p>
          <a:p>
            <a:r>
              <a:rPr lang="uk-UA" sz="1800">
                <a:solidFill>
                  <a:schemeClr val="folHlink"/>
                </a:solidFill>
              </a:rPr>
              <a:t>Тема самоосвіти:</a:t>
            </a:r>
            <a:r>
              <a:rPr lang="uk-UA" sz="1800"/>
              <a:t> вивчення передового досвіду по питанню фізичного розвитку учнів на уроках фізичної культури</a:t>
            </a:r>
          </a:p>
          <a:p>
            <a:r>
              <a:rPr lang="uk-UA" sz="1800">
                <a:solidFill>
                  <a:schemeClr val="folHlink"/>
                </a:solidFill>
              </a:rPr>
              <a:t>Участь у конкурсах:</a:t>
            </a:r>
            <a:r>
              <a:rPr lang="uk-UA" sz="1800"/>
              <a:t>  1997-1998 роки - школа постійний призер спартакіад району з фізичної культури, з 1991 року  школа зайняла 42 призових місця на</a:t>
            </a:r>
          </a:p>
          <a:p>
            <a:pPr>
              <a:buFont typeface="Wingdings" pitchFamily="2" charset="2"/>
              <a:buNone/>
            </a:pPr>
            <a:r>
              <a:rPr lang="uk-UA" sz="1800"/>
              <a:t>      обласних змаганнях з легкої атлетики</a:t>
            </a:r>
          </a:p>
          <a:p>
            <a:pPr>
              <a:buFont typeface="Wingdings" pitchFamily="2" charset="2"/>
              <a:buNone/>
            </a:pPr>
            <a:endParaRPr lang="uk-UA" sz="1800"/>
          </a:p>
          <a:p>
            <a:pPr>
              <a:buFont typeface="Wingdings" pitchFamily="2" charset="2"/>
              <a:buNone/>
            </a:pPr>
            <a:endParaRPr lang="uk-UA" sz="1800"/>
          </a:p>
          <a:p>
            <a:pPr>
              <a:buFont typeface="Wingdings" pitchFamily="2" charset="2"/>
              <a:buNone/>
            </a:pPr>
            <a:endParaRPr lang="uk-UA" sz="1800"/>
          </a:p>
          <a:p>
            <a:endParaRPr lang="ru-RU" sz="1800"/>
          </a:p>
        </p:txBody>
      </p:sp>
      <p:pic>
        <p:nvPicPr>
          <p:cNvPr id="63503" name="Picture 15" descr="Житник Сергій Миколайович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913" y="260350"/>
            <a:ext cx="2160587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4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4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4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4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4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4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3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3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3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3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3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3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/>
      <p:bldP spid="6349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76250"/>
            <a:ext cx="4038600" cy="56546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</a:pPr>
            <a:endParaRPr lang="uk-UA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/>
              <a:t>        </a:t>
            </a:r>
            <a:r>
              <a:rPr lang="uk-UA" sz="2400">
                <a:solidFill>
                  <a:schemeClr val="hlink"/>
                </a:solidFill>
              </a:rPr>
              <a:t>Трохименко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>
                <a:solidFill>
                  <a:schemeClr val="hlink"/>
                </a:solidFill>
              </a:rPr>
              <a:t>      Любов Іллівна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/>
              <a:t>        </a:t>
            </a:r>
            <a:r>
              <a:rPr lang="uk-UA" sz="1600">
                <a:solidFill>
                  <a:schemeClr val="hlink"/>
                </a:solidFill>
              </a:rPr>
              <a:t>Учитель  вищої категорії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folHlink"/>
                </a:solidFill>
              </a:rPr>
              <a:t>Нагороди:</a:t>
            </a:r>
            <a:r>
              <a:rPr lang="uk-UA" sz="1600"/>
              <a:t> </a:t>
            </a:r>
            <a:r>
              <a:rPr lang="uk-UA" sz="1600">
                <a:solidFill>
                  <a:schemeClr val="hlink"/>
                </a:solidFill>
              </a:rPr>
              <a:t>Грамоти відділу освіти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Новосанжарської РДА, Грамота управління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освіти Полтавської обласної державної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адміністрації, Диплом відділу освіти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Новосанжарської РДА, Подяка райкому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профспілки Новосанжарської районної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600">
                <a:solidFill>
                  <a:schemeClr val="hlink"/>
                </a:solidFill>
              </a:rPr>
              <a:t>профспілкової організації</a:t>
            </a:r>
            <a:endParaRPr lang="ru-RU" sz="1600">
              <a:solidFill>
                <a:schemeClr val="hlink"/>
              </a:solidFill>
            </a:endParaRP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76250"/>
            <a:ext cx="4038600" cy="56546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sz="2000"/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Фах:</a:t>
            </a:r>
            <a:r>
              <a:rPr lang="uk-UA" sz="2000"/>
              <a:t> учитель математики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Посада:</a:t>
            </a:r>
            <a:r>
              <a:rPr lang="uk-UA" sz="2000"/>
              <a:t> учитель математики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Освіта:</a:t>
            </a:r>
            <a:r>
              <a:rPr lang="uk-UA" sz="2000"/>
              <a:t> вища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Педагогічний стаж:</a:t>
            </a:r>
            <a:r>
              <a:rPr lang="uk-UA" sz="2000"/>
              <a:t> з 1975 року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Тема досвіду:</a:t>
            </a:r>
            <a:r>
              <a:rPr lang="uk-UA" sz="2000"/>
              <a:t> навчання математики з оптимальним поєднанням фронтальної, індивідуальної та групової форм організації роботи учнів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Педагогічна сутність досвіду:</a:t>
            </a:r>
            <a:r>
              <a:rPr lang="uk-UA" sz="2000"/>
              <a:t> розвиток творчих здібностей учнів, розвиток дослідницьких якостей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Тема самоосвіти:</a:t>
            </a:r>
            <a:r>
              <a:rPr lang="uk-UA" sz="2000"/>
              <a:t> підвищення математичної підготовленості значної частини школярів</a:t>
            </a:r>
          </a:p>
          <a:p>
            <a:pPr>
              <a:lnSpc>
                <a:spcPct val="80000"/>
              </a:lnSpc>
            </a:pPr>
            <a:r>
              <a:rPr lang="uk-UA" sz="2000">
                <a:solidFill>
                  <a:schemeClr val="folHlink"/>
                </a:solidFill>
              </a:rPr>
              <a:t>Участь у конкурсах:</a:t>
            </a:r>
            <a:r>
              <a:rPr lang="uk-UA" sz="2000"/>
              <a:t> “ Учитель року - 2004”</a:t>
            </a:r>
            <a:endParaRPr lang="ru-RU" sz="2000"/>
          </a:p>
        </p:txBody>
      </p:sp>
      <p:pic>
        <p:nvPicPr>
          <p:cNvPr id="109578" name="Picture 10" descr="Трохименко Любов Іллівна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2016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 build="p"/>
      <p:bldP spid="10957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76250"/>
            <a:ext cx="4038600" cy="5654675"/>
          </a:xfrm>
        </p:spPr>
        <p:txBody>
          <a:bodyPr/>
          <a:lstStyle/>
          <a:p>
            <a:endParaRPr lang="uk-UA"/>
          </a:p>
          <a:p>
            <a:endParaRPr lang="uk-UA"/>
          </a:p>
          <a:p>
            <a:endParaRPr lang="uk-UA"/>
          </a:p>
          <a:p>
            <a:endParaRPr lang="uk-UA"/>
          </a:p>
          <a:p>
            <a:endParaRPr lang="uk-UA"/>
          </a:p>
          <a:p>
            <a:r>
              <a:rPr lang="uk-UA"/>
              <a:t>    </a:t>
            </a:r>
            <a:r>
              <a:rPr lang="uk-UA">
                <a:solidFill>
                  <a:schemeClr val="hlink"/>
                </a:solidFill>
              </a:rPr>
              <a:t>Заворотний </a:t>
            </a:r>
          </a:p>
          <a:p>
            <a:pPr>
              <a:buFont typeface="Wingdings" pitchFamily="2" charset="2"/>
              <a:buNone/>
            </a:pPr>
            <a:r>
              <a:rPr lang="uk-UA">
                <a:solidFill>
                  <a:schemeClr val="hlink"/>
                </a:solidFill>
              </a:rPr>
              <a:t>Олександр Олексійович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folHlink"/>
                </a:solidFill>
              </a:rPr>
              <a:t>Нагороди:</a:t>
            </a:r>
            <a:r>
              <a:rPr lang="uk-UA" sz="1800"/>
              <a:t>  </a:t>
            </a:r>
            <a:r>
              <a:rPr lang="uk-UA" sz="1800">
                <a:solidFill>
                  <a:schemeClr val="accent1"/>
                </a:solidFill>
              </a:rPr>
              <a:t>Грамоти відділу освіти, 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accent1"/>
                </a:solidFill>
              </a:rPr>
              <a:t>Подяка райкому профспілки, Грамота 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accent1"/>
                </a:solidFill>
              </a:rPr>
              <a:t>обласної державної адміністрації, 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accent1"/>
                </a:solidFill>
              </a:rPr>
              <a:t>Грамота головного управління освіти і 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accent1"/>
                </a:solidFill>
              </a:rPr>
              <a:t>науки Полтавської обласної державної </a:t>
            </a:r>
          </a:p>
          <a:p>
            <a:pPr>
              <a:buFont typeface="Wingdings" pitchFamily="2" charset="2"/>
              <a:buNone/>
            </a:pPr>
            <a:r>
              <a:rPr lang="uk-UA" sz="1800">
                <a:solidFill>
                  <a:schemeClr val="accent1"/>
                </a:solidFill>
              </a:rPr>
              <a:t>адміністрації</a:t>
            </a:r>
          </a:p>
          <a:p>
            <a:pPr>
              <a:buFont typeface="Wingdings" pitchFamily="2" charset="2"/>
              <a:buNone/>
            </a:pPr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76250"/>
            <a:ext cx="4038600" cy="5654675"/>
          </a:xfrm>
        </p:spPr>
        <p:txBody>
          <a:bodyPr/>
          <a:lstStyle/>
          <a:p>
            <a:r>
              <a:rPr lang="uk-UA" sz="2000">
                <a:solidFill>
                  <a:schemeClr val="folHlink"/>
                </a:solidFill>
              </a:rPr>
              <a:t>Фах:</a:t>
            </a:r>
            <a:r>
              <a:rPr lang="uk-UA" sz="2000"/>
              <a:t> учитель фізики та математики</a:t>
            </a:r>
          </a:p>
          <a:p>
            <a:r>
              <a:rPr lang="uk-UA" sz="2000">
                <a:solidFill>
                  <a:schemeClr val="folHlink"/>
                </a:solidFill>
              </a:rPr>
              <a:t>Посада:</a:t>
            </a:r>
            <a:r>
              <a:rPr lang="uk-UA" sz="2000"/>
              <a:t> учитель фізики</a:t>
            </a:r>
          </a:p>
          <a:p>
            <a:r>
              <a:rPr lang="uk-UA" sz="2000">
                <a:solidFill>
                  <a:schemeClr val="folHlink"/>
                </a:solidFill>
              </a:rPr>
              <a:t>Освіта: </a:t>
            </a:r>
            <a:r>
              <a:rPr lang="uk-UA" sz="2000"/>
              <a:t>вища</a:t>
            </a:r>
          </a:p>
          <a:p>
            <a:r>
              <a:rPr lang="uk-UA" sz="2000">
                <a:solidFill>
                  <a:schemeClr val="folHlink"/>
                </a:solidFill>
              </a:rPr>
              <a:t>Педагогічний</a:t>
            </a:r>
            <a:r>
              <a:rPr lang="uk-UA" sz="2000"/>
              <a:t> </a:t>
            </a:r>
            <a:r>
              <a:rPr lang="uk-UA" sz="2000">
                <a:solidFill>
                  <a:schemeClr val="folHlink"/>
                </a:solidFill>
              </a:rPr>
              <a:t>стаж:</a:t>
            </a:r>
            <a:r>
              <a:rPr lang="uk-UA" sz="2000"/>
              <a:t> з 1981</a:t>
            </a:r>
          </a:p>
          <a:p>
            <a:r>
              <a:rPr lang="uk-UA" sz="2000">
                <a:solidFill>
                  <a:schemeClr val="folHlink"/>
                </a:solidFill>
              </a:rPr>
              <a:t>Тема досвіду:</a:t>
            </a:r>
            <a:r>
              <a:rPr lang="uk-UA" sz="2000"/>
              <a:t> Застосування отриманих знань для розв’язування теоретичних та експериментальних завдань</a:t>
            </a:r>
          </a:p>
          <a:p>
            <a:r>
              <a:rPr lang="uk-UA" sz="2000">
                <a:solidFill>
                  <a:schemeClr val="folHlink"/>
                </a:solidFill>
              </a:rPr>
              <a:t>Педагогічна сутність досвіду:</a:t>
            </a:r>
            <a:r>
              <a:rPr lang="uk-UA" sz="2000"/>
              <a:t> навчити учнів застосовувати отримані знання для розв'язання теоретичних та експериментальних завдань</a:t>
            </a:r>
          </a:p>
          <a:p>
            <a:r>
              <a:rPr lang="uk-UA" sz="2000">
                <a:solidFill>
                  <a:schemeClr val="folHlink"/>
                </a:solidFill>
              </a:rPr>
              <a:t>Тема самоосвіти:</a:t>
            </a:r>
            <a:r>
              <a:rPr lang="uk-UA" sz="2000"/>
              <a:t> теоретичні засади професійного зростання учителя</a:t>
            </a:r>
          </a:p>
          <a:p>
            <a:endParaRPr lang="ru-RU" sz="2000"/>
          </a:p>
        </p:txBody>
      </p:sp>
      <p:pic>
        <p:nvPicPr>
          <p:cNvPr id="112647" name="Picture 7" descr="Заворотний Олександр Олексійович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2988" y="260350"/>
            <a:ext cx="2305050" cy="280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26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26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26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6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26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2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2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12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126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26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build="p"/>
      <p:bldP spid="112646" grpId="0" uiExpand="1" build="p"/>
    </p:bldLst>
  </p:timing>
</p:sld>
</file>

<file path=ppt/theme/theme1.xml><?xml version="1.0" encoding="utf-8"?>
<a:theme xmlns:a="http://schemas.openxmlformats.org/drawingml/2006/main" name="Клен">
  <a:themeElements>
    <a:clrScheme name="Клен 2">
      <a:dk1>
        <a:srgbClr val="EA9306"/>
      </a:dk1>
      <a:lt1>
        <a:srgbClr val="FFFFFF"/>
      </a:lt1>
      <a:dk2>
        <a:srgbClr val="FAC120"/>
      </a:dk2>
      <a:lt2>
        <a:srgbClr val="FFFDD1"/>
      </a:lt2>
      <a:accent1>
        <a:srgbClr val="CC6600"/>
      </a:accent1>
      <a:accent2>
        <a:srgbClr val="FF9933"/>
      </a:accent2>
      <a:accent3>
        <a:srgbClr val="FCDDAB"/>
      </a:accent3>
      <a:accent4>
        <a:srgbClr val="DADADA"/>
      </a:accent4>
      <a:accent5>
        <a:srgbClr val="E2B8AA"/>
      </a:accent5>
      <a:accent6>
        <a:srgbClr val="E78A2D"/>
      </a:accent6>
      <a:hlink>
        <a:srgbClr val="A50021"/>
      </a:hlink>
      <a:folHlink>
        <a:srgbClr val="666633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1403</Words>
  <Application>Microsoft Office PowerPoint</Application>
  <PresentationFormat>Экран (4:3)</PresentationFormat>
  <Paragraphs>286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Times New Roman</vt:lpstr>
      <vt:lpstr>Wingdings</vt:lpstr>
      <vt:lpstr>Клен</vt:lpstr>
      <vt:lpstr>Сухомаячківська загальноосвітня школа</vt:lpstr>
      <vt:lpstr>Досягнення учителів методичного об’єднання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Якісний склад методоб’єднання</vt:lpstr>
      <vt:lpstr>Досягнення наших учителів</vt:lpstr>
      <vt:lpstr>Система роботи методичного об’єднання</vt:lpstr>
      <vt:lpstr>Наша позакласна робота</vt:lpstr>
      <vt:lpstr>Методоб’єднання на ярмарку педагогічних технологій “ Творчі сходинки освітян Новосанжарщини 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Сухомаячківська загальноосвітня школа</dc:title>
  <dc:creator>User</dc:creator>
  <cp:lastModifiedBy>valentina</cp:lastModifiedBy>
  <cp:revision>40</cp:revision>
  <dcterms:created xsi:type="dcterms:W3CDTF">2005-03-26T19:38:52Z</dcterms:created>
  <dcterms:modified xsi:type="dcterms:W3CDTF">2020-05-30T05:10:58Z</dcterms:modified>
</cp:coreProperties>
</file>