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7" r:id="rId23"/>
    <p:sldId id="279" r:id="rId24"/>
    <p:sldId id="280" r:id="rId25"/>
    <p:sldId id="282" r:id="rId26"/>
    <p:sldId id="283" r:id="rId27"/>
    <p:sldId id="281" r:id="rId28"/>
    <p:sldId id="284" r:id="rId29"/>
    <p:sldId id="286" r:id="rId30"/>
    <p:sldId id="287" r:id="rId31"/>
    <p:sldId id="288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B40"/>
    <a:srgbClr val="CC00FF"/>
    <a:srgbClr val="339966"/>
    <a:srgbClr val="0000FF"/>
    <a:srgbClr val="C83F08"/>
    <a:srgbClr val="CC00C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26703-C21E-47B2-8CBC-672404F21D81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A65BA-46E6-4D2F-91BB-E4118A59E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71414"/>
            <a:ext cx="74578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Сухомаячківська загальноосвітня ш</a:t>
            </a:r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кола І-ІІІ ступенів</a:t>
            </a:r>
          </a:p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Новосанжарської 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районної ради Полтавської області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928670"/>
            <a:ext cx="85011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 smtClean="0">
                <a:ln w="11430"/>
                <a:solidFill>
                  <a:srgbClr val="FA5B4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Методичне об’єднання вчителів </a:t>
            </a:r>
            <a:r>
              <a:rPr lang="uk-UA" sz="4400" b="1" dirty="0" smtClean="0">
                <a:ln w="11430"/>
                <a:solidFill>
                  <a:srgbClr val="FA5B4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суспільно-гуманітарного циклу</a:t>
            </a:r>
            <a:r>
              <a:rPr lang="uk-UA" sz="4400" b="1" cap="none" spc="0" dirty="0" smtClean="0">
                <a:ln w="11430"/>
                <a:solidFill>
                  <a:srgbClr val="FA5B4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4400" b="1" cap="none" spc="0" dirty="0">
              <a:ln w="11430"/>
              <a:solidFill>
                <a:srgbClr val="FA5B4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3793" y="5689603"/>
            <a:ext cx="38459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Керівник </a:t>
            </a:r>
            <a:r>
              <a:rPr lang="uk-UA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</a:t>
            </a:r>
            <a:endParaRPr lang="uk-UA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Зінич Ніна Михайлівна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550" y="2285992"/>
            <a:ext cx="678847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Система роботи методоб'єднання: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299977"/>
            <a:ext cx="8858312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742950" indent="-742950"/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Надання допомоги у розвитку та підвищенні професійної</a:t>
            </a:r>
          </a:p>
          <a:p>
            <a:pPr marL="742950" indent="-742950"/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майстерності, активізації творчості кожного учителя</a:t>
            </a:r>
          </a:p>
          <a:p>
            <a:pPr marL="742950" indent="-742950"/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762904"/>
            <a:ext cx="8858312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Проведення відкритих уроків та виховних заходів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579499"/>
            <a:ext cx="8858312" cy="4924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Участь у Всеукраїнському конкурсі “ Учитель року ”</a:t>
            </a:r>
            <a:endParaRPr lang="ru-RU" sz="2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396095"/>
            <a:ext cx="8858312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4. Участь в роботі ман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143512"/>
            <a:ext cx="8858312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5. Участь в конкурсах, олімпіадах, оглядах драматичних колективів</a:t>
            </a:r>
            <a:endParaRPr lang="ru-RU" sz="28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Безымянный"/>
          <p:cNvPicPr>
            <a:picLocks noChangeAspect="1" noChangeArrowheads="1"/>
          </p:cNvPicPr>
          <p:nvPr/>
        </p:nvPicPr>
        <p:blipFill>
          <a:blip r:embed="rId2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441" y="2500306"/>
            <a:ext cx="5892809" cy="4216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 rot="545432">
            <a:off x="-553766" y="1087607"/>
            <a:ext cx="6052063" cy="333866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242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2008 рік - лауреат районного конкурсу</a:t>
            </a:r>
          </a:p>
          <a:p>
            <a:pPr algn="ctr"/>
            <a:r>
              <a:rPr lang="ru-RU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"Учитель року - 2008" </a:t>
            </a:r>
          </a:p>
          <a:p>
            <a:pPr algn="ctr"/>
            <a:r>
              <a:rPr lang="ru-RU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в номінації "світова література"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0323" y="71414"/>
            <a:ext cx="54248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/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Наші досягнення:</a:t>
            </a:r>
          </a:p>
          <a:p>
            <a:pPr algn="ctr"/>
            <a:r>
              <a:rPr lang="uk-UA" sz="4000" b="1" dirty="0" smtClean="0">
                <a:ln/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Зінич Ніна Михайлівна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SCN054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2571744"/>
            <a:ext cx="62484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304800" y="142852"/>
            <a:ext cx="8686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2008 рік - учениця 9 класу Хвостик </a:t>
            </a:r>
          </a:p>
          <a:p>
            <a:pPr algn="ctr"/>
            <a:r>
              <a:rPr lang="ru-RU" sz="20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Катерина посіла ІІ місце в області у</a:t>
            </a:r>
          </a:p>
          <a:p>
            <a:pPr algn="ctr"/>
            <a:r>
              <a:rPr lang="ru-RU" sz="20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Всеукраїнському конкурсі науково-творчих робіт від дня народження</a:t>
            </a:r>
          </a:p>
          <a:p>
            <a:pPr algn="ctr"/>
            <a:r>
              <a:rPr lang="ru-RU" sz="20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М.В. Гоголя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Владимир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4632"/>
            <a:ext cx="9144000" cy="54133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214290"/>
            <a:ext cx="7530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12.12.2008 Творчий звіт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857224" y="142852"/>
            <a:ext cx="7429552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Огляд драматичних колективів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Picture 5" descr="Безымянный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500174"/>
            <a:ext cx="3429024" cy="2571768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6" descr="Безымянный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146" y="1500174"/>
            <a:ext cx="3422068" cy="2571768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7" descr="Безымянный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293" y="4214818"/>
            <a:ext cx="3239087" cy="2428892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8" descr="Безымянный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7928" y="4214818"/>
            <a:ext cx="3231790" cy="2428892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5" y="4572008"/>
            <a:ext cx="18573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2010 рік</a:t>
            </a:r>
          </a:p>
          <a:p>
            <a:pPr algn="ctr"/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 місце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1414"/>
            <a:ext cx="7406640" cy="142876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Заворотна Ганна Дмитрівна</a:t>
            </a:r>
            <a:br>
              <a:rPr lang="uk-UA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Творчий звіт </a:t>
            </a:r>
            <a:endParaRPr lang="ru-RU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857364"/>
            <a:ext cx="7715304" cy="714380"/>
          </a:xfrm>
        </p:spPr>
        <p:txBody>
          <a:bodyPr>
            <a:noAutofit/>
          </a:bodyPr>
          <a:lstStyle/>
          <a:p>
            <a:pPr algn="ctr"/>
            <a:r>
              <a:rPr lang="uk-UA" sz="4000" i="1" dirty="0" smtClean="0">
                <a:ln>
                  <a:solidFill>
                    <a:srgbClr val="FF0000"/>
                  </a:solidFill>
                </a:ln>
              </a:rPr>
              <a:t>Відкритий урок: </a:t>
            </a:r>
            <a:r>
              <a:rPr lang="uk-UA" sz="4000" i="1" dirty="0" err="1" smtClean="0">
                <a:ln>
                  <a:solidFill>
                    <a:srgbClr val="FF0000"/>
                  </a:solidFill>
                </a:ln>
              </a:rPr>
              <a:t>“Безсполучникові</a:t>
            </a:r>
            <a:r>
              <a:rPr lang="uk-UA" sz="4000" i="1" dirty="0" smtClean="0">
                <a:ln>
                  <a:solidFill>
                    <a:srgbClr val="FF0000"/>
                  </a:solidFill>
                </a:ln>
              </a:rPr>
              <a:t> складні </a:t>
            </a:r>
            <a:r>
              <a:rPr lang="uk-UA" sz="4000" i="1" dirty="0" err="1" smtClean="0">
                <a:ln>
                  <a:solidFill>
                    <a:srgbClr val="FF0000"/>
                  </a:solidFill>
                </a:ln>
              </a:rPr>
              <a:t>речення”</a:t>
            </a:r>
            <a:endParaRPr lang="ru-RU" sz="4000" i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25602" name="Picture 2" descr="C:\Documents\Документи\Ніна Михайлівна\Г.Д. Заворотна\досвід роботи-фото\P10000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357562"/>
            <a:ext cx="4357718" cy="3286148"/>
          </a:xfrm>
          <a:prstGeom prst="rect">
            <a:avLst/>
          </a:prstGeom>
          <a:noFill/>
        </p:spPr>
      </p:pic>
      <p:pic>
        <p:nvPicPr>
          <p:cNvPr id="25603" name="Picture 3" descr="C:\Documents\Документи\Ніна Михайлівна\Г.Д. Заворотна\досвід роботи-фото\P10000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357562"/>
            <a:ext cx="4190895" cy="3286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\Документи\Ніна Михайлівна\Г.Д. Заворотна\досвід роботи-фото\IMG_078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86" y="142852"/>
            <a:ext cx="4024924" cy="291174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6627" name="Picture 3" descr="C:\Documents\Документи\Ніна Михайлівна\Г.Д. Заворотна\досвід роботи-фото\IMG_078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42852"/>
            <a:ext cx="4000259" cy="292895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6628" name="Picture 4" descr="C:\Documents\Документи\Ніна Михайлівна\Г.Д. Заворотна\досвід роботи-фото\IMG_079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3821698"/>
            <a:ext cx="4000528" cy="28934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Блок-схема: несколько документов 4"/>
          <p:cNvSpPr/>
          <p:nvPr/>
        </p:nvSpPr>
        <p:spPr>
          <a:xfrm>
            <a:off x="115197" y="2928934"/>
            <a:ext cx="8885959" cy="1261884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uk-UA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Відкритий виховний захід: </a:t>
            </a:r>
            <a:r>
              <a:rPr lang="uk-UA" sz="3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“Безсмертна</a:t>
            </a:r>
            <a:endParaRPr lang="uk-UA" sz="3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дочка </a:t>
            </a:r>
            <a:r>
              <a:rPr lang="uk-UA" sz="3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Прометея”</a:t>
            </a:r>
            <a:endParaRPr lang="ru-RU" sz="3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-71462"/>
            <a:ext cx="81439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Переможці районних та обласного конкурсів, олімпіад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7653" name="Picture 5" descr="C:\Documents and Settings\Владимир\Рабочий стол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9" y="1142984"/>
            <a:ext cx="3143272" cy="4429132"/>
          </a:xfrm>
          <a:prstGeom prst="rect">
            <a:avLst/>
          </a:prstGeom>
          <a:noFill/>
        </p:spPr>
      </p:pic>
      <p:pic>
        <p:nvPicPr>
          <p:cNvPr id="27656" name="Picture 8" descr="C:\Documents and Settings\Владимир\Рабочий стол\Новая папка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82" y="1714488"/>
            <a:ext cx="2786050" cy="4098040"/>
          </a:xfrm>
          <a:prstGeom prst="rect">
            <a:avLst/>
          </a:prstGeom>
          <a:noFill/>
        </p:spPr>
      </p:pic>
      <p:pic>
        <p:nvPicPr>
          <p:cNvPr id="27657" name="Picture 9" descr="C:\Documents and Settings\Владимир\Рабочий стол\Рисунок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85794"/>
            <a:ext cx="3214678" cy="447985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" y="5357826"/>
            <a:ext cx="32146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Дубровська</a:t>
            </a:r>
          </a:p>
          <a:p>
            <a:pPr algn="ctr"/>
            <a:r>
              <a:rPr lang="uk-U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Марина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1" y="5643578"/>
            <a:ext cx="321471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Тімошенко</a:t>
            </a:r>
          </a:p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Валерій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5857892"/>
            <a:ext cx="278605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Соломко</a:t>
            </a:r>
          </a:p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Вікторія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-71462"/>
            <a:ext cx="7300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Результати олімпіад та конкурсів: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572296"/>
          </a:xfrm>
        </p:spPr>
        <p:txBody>
          <a:bodyPr>
            <a:norm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2010 рік – </a:t>
            </a:r>
            <a:r>
              <a:rPr lang="uk-UA" sz="1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Соломко Вікторія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– переможець декламаторів поезій Б. Олійника;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        ІІІ місце в ІІ етапі мовно-літературного конкурсу ім. Т.Г. Шевченка;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        ІІІ місце в районному етапі конкурсу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“Вірю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в майбутнє твоє, 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Україно”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; ІІІ місце в районному етапі Міжнародного конкурсу 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        знавців рідної мови ім. П. Яцика.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uk-UA" sz="1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Дубровська Марина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– ІІІ місце в районному етапі Міжнародного 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        конкурсу знавців рідної мови ім. П.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Яцика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        І місце в районному етапі конкурсу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“Бесмертний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подвиг 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        українського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народу”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uk-UA" sz="1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uk-UA" sz="18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Тімошенка</a:t>
            </a:r>
            <a:r>
              <a:rPr lang="uk-UA" sz="1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“Усміхнена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сонечко”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(до конкурсу 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“Вклонімось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матері”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) була надрукована в обласній газеті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“Село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полтавське”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(травень, 2011 р.)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2011 рік – </a:t>
            </a:r>
            <a:r>
              <a:rPr lang="uk-UA" sz="1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Соломко Вікторія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була нагороджена Грамотою відділу освіти за 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        участь в роботі літоб’єднання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“Слово”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        ІІ місце в районному етапі конкурсу знавців рідної мови ім. 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        П.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Яцика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uk-UA" sz="1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Дубровська Марина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 ІІІ місце в ІІ етапі олімпіади з української 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        мови та літератури;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        ІІ місце в конкурсі знавців рідної мови ім. П. Яцика;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        ІІІ місце в мовно-літературному конкурсі ім. Т.Г. Шевченка (ІІ етап).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2012 рік – </a:t>
            </a:r>
            <a:r>
              <a:rPr lang="uk-UA" sz="1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Перегінець Юлія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 ІІ місце в районному етапі Міжнародного конкурсу 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        знавців рідної мови ім. П.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Яцика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uk-UA" sz="1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Дубровська Марина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 ІІІ місце в цьому ж конкурсі.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ВЧИТЕЛІ\Шевченко Валентина Володимирівн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684" y="1500174"/>
            <a:ext cx="2961432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01600">
              <a:schemeClr val="tx1">
                <a:alpha val="6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642910" y="285728"/>
            <a:ext cx="80010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Шевченко Валентина Володимирівна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1353909"/>
            <a:ext cx="535785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2007 рік – лауреат</a:t>
            </a:r>
          </a:p>
          <a:p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айонного етапу</a:t>
            </a:r>
          </a:p>
          <a:p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Всеукраїнського</a:t>
            </a:r>
          </a:p>
          <a:p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онкурсу </a:t>
            </a:r>
          </a:p>
          <a:p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“ Заступник</a:t>
            </a:r>
          </a:p>
          <a:p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директора школи </a:t>
            </a:r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71414"/>
            <a:ext cx="7858180" cy="12858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Проблема, над якою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працює методоб'єднання: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0301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455194"/>
            <a:ext cx="3643338" cy="311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44" y="1645026"/>
            <a:ext cx="88583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Розвиток комунікативних здібностей учнів </a:t>
            </a:r>
            <a:r>
              <a:rPr lang="uk-UA" sz="32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У процесі вивчення предметів </a:t>
            </a:r>
          </a:p>
          <a:p>
            <a:pPr algn="ctr"/>
            <a:r>
              <a:rPr lang="uk-UA" sz="32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Суспільно-гуманітарного циклу</a:t>
            </a:r>
            <a:endParaRPr lang="ru-RU" sz="32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878684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6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Відкритий урок української літератури:</a:t>
            </a:r>
          </a:p>
          <a:p>
            <a:r>
              <a:rPr lang="uk-UA" sz="36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 Іван Якович Франко. Казка </a:t>
            </a:r>
          </a:p>
          <a:p>
            <a:r>
              <a:rPr lang="uk-UA" sz="36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 Фарбований лис ”</a:t>
            </a:r>
          </a:p>
          <a:p>
            <a:r>
              <a:rPr lang="uk-UA" sz="36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Відкритий виховний захід для учнів 1 – 11 класів: “ Пісенна Новосанжарщина ”</a:t>
            </a:r>
            <a:endParaRPr lang="ru-RU" sz="36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8" descr="BS0055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000504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2339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Результати олімпіад та конкурсів: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58" y="2357430"/>
            <a:ext cx="8572560" cy="3500462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2010 рік – 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Кибкало Тетяна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– ІІ місце в ІІ етапі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            мовно-літературного конкурсу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            ім. Т.Г. Шевченка.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2012 рік – 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Кибкало Тетяна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– ІІ місце в ІІ етапі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            мовно-літературного конкурсу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            ім. Т.Г. Шевченка.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G:\ВЧИТЕЛІ\Житник Тетяна Олександрів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79559"/>
            <a:ext cx="3071834" cy="4092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214290"/>
            <a:ext cx="7929618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Житник Тетяна Олександрівна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868" y="1428736"/>
            <a:ext cx="5500726" cy="450059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Відкритий урок: </a:t>
            </a:r>
          </a:p>
          <a:p>
            <a:pPr>
              <a:spcBef>
                <a:spcPts val="0"/>
              </a:spcBef>
            </a:pP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 Прислівник: загальне </a:t>
            </a:r>
          </a:p>
          <a:p>
            <a:pPr>
              <a:spcBef>
                <a:spcPts val="0"/>
              </a:spcBef>
            </a:pP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значення, морфологічні ознаки, синтаксична</a:t>
            </a:r>
          </a:p>
          <a:p>
            <a:pPr>
              <a:spcBef>
                <a:spcPts val="0"/>
              </a:spcBef>
            </a:pP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роль ”</a:t>
            </a:r>
          </a:p>
          <a:p>
            <a:pPr>
              <a:spcBef>
                <a:spcPts val="0"/>
              </a:spcBef>
            </a:pP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Відкритий виховний захід:</a:t>
            </a:r>
          </a:p>
          <a:p>
            <a:pPr>
              <a:spcBef>
                <a:spcPts val="0"/>
              </a:spcBef>
            </a:pP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 Ми – українці. ” Літературно-музична композиція, присвячена річниці з дня народження </a:t>
            </a:r>
          </a:p>
          <a:p>
            <a:pPr>
              <a:spcBef>
                <a:spcPts val="0"/>
              </a:spcBef>
            </a:pP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Т.Г. Шевченка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164307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>
                <a:gd name="adj" fmla="val 65036"/>
              </a:avLst>
            </a:prstTxWarp>
            <a:spAutoFit/>
          </a:bodyPr>
          <a:lstStyle/>
          <a:p>
            <a:pPr algn="ctr"/>
            <a:r>
              <a:rPr lang="uk-U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Результати олімпіад та конкурсів: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2010 рік – </a:t>
            </a:r>
            <a:r>
              <a:rPr lang="uk-UA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Онипко Тетяна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ІІІ місце в ІІ етапі Міжнародного конкурсу знавців</a:t>
            </a: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рідної мови ім. П. Яцика;</a:t>
            </a: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ІІ місце в районному етапі олімпіади з української мови та літератури.</a:t>
            </a: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uk-UA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Пальок Вадим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ІІ місце в районному етапі олімпіади з української</a:t>
            </a: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мови та літератури.</a:t>
            </a: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2011 рік – </a:t>
            </a:r>
            <a:r>
              <a:rPr lang="uk-UA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Онипко Тетяна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ІІ місце в ІІ етапі Міжнародного конкурсу знавців</a:t>
            </a: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рідної мови ім. П. Яцика;</a:t>
            </a: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ІІІ місце в районному етапі олімпіади з української мови та літератури.</a:t>
            </a: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uk-UA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Мулько Анастасія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ІІІ місце в ІІ етапі Міжнародного конкурсу</a:t>
            </a: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знавців рідної мови ім. П. Яцика;</a:t>
            </a: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ІІІ місце в мовно-літературному конкурсі ім. Т.Г. Шевченка (ІІ етап).</a:t>
            </a: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2012 рік – </a:t>
            </a:r>
            <a:r>
              <a:rPr lang="uk-UA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Онипко Тетяна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ІІІ місце в районному етапі олімпіади з української</a:t>
            </a: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мови та літератури.</a:t>
            </a: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uk-UA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Мулько Анастасія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І місце в ІІ етапі Міжнародного конкурсу</a:t>
            </a: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знавців рідної мови ім. П. Яцика.</a:t>
            </a: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uk-UA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Материнський Костянтин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ІІ місце у районному конкурсі читців </a:t>
            </a: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гумористичних творів “ Посміхнемось щиро Вишні ”.</a:t>
            </a:r>
          </a:p>
          <a:p>
            <a:pPr>
              <a:spcBef>
                <a:spcPts val="0"/>
              </a:spcBef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7" descr="G:\ВЧИТЕЛІ\Кулак Світлана Дмитрів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3160116" cy="4286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101600">
              <a:schemeClr val="tx1">
                <a:alpha val="6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785786" y="210901"/>
            <a:ext cx="750099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Кулак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світлана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дмитрівна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94780" y="1357298"/>
            <a:ext cx="5477814" cy="12858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4400" b="1" dirty="0" smtClean="0">
                <a:solidFill>
                  <a:srgbClr val="C83F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2010 рік – лауреат районного етапу</a:t>
            </a:r>
          </a:p>
          <a:p>
            <a:pPr>
              <a:spcBef>
                <a:spcPts val="0"/>
              </a:spcBef>
            </a:pPr>
            <a:r>
              <a:rPr lang="uk-UA" sz="4400" b="1" dirty="0" smtClean="0">
                <a:solidFill>
                  <a:srgbClr val="C83F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Всеукраїнського конкурсу “ Учитель року – 2010 ” в номінації “ Історія ”</a:t>
            </a:r>
            <a:endParaRPr lang="ru-RU" sz="4400" b="1" dirty="0">
              <a:solidFill>
                <a:srgbClr val="C83F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\Документи\Ніна Михайлівна\DSCN65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71414"/>
            <a:ext cx="4643438" cy="348239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8675" name="Picture 3" descr="C:\Documents\Документи\Ніна Михайлівна\DSCN65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32" y="3411344"/>
            <a:ext cx="4500562" cy="337524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857224" y="2714620"/>
            <a:ext cx="7358114" cy="156966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Відкритий урок на тему:</a:t>
            </a:r>
          </a:p>
          <a:p>
            <a:pPr algn="ctr"/>
            <a:r>
              <a:rPr lang="uk-UA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“ Мистецтво Високого Відродження в Італії. Північне Відродження ”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86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ANTN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429001"/>
            <a:ext cx="378621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71406" y="214290"/>
            <a:ext cx="900118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Результати конкурсів та олімпіад:</a:t>
            </a:r>
          </a:p>
          <a:p>
            <a:r>
              <a:rPr lang="uk-UA" sz="3600" b="1" cap="none" spc="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2010 рік – </a:t>
            </a:r>
            <a:r>
              <a:rPr lang="uk-UA" sz="3600" b="1" cap="none" spc="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Дубровська Марина</a:t>
            </a:r>
            <a:r>
              <a:rPr lang="uk-UA" sz="3600" b="1" cap="none" spc="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ІІ місце в</a:t>
            </a:r>
          </a:p>
          <a:p>
            <a:r>
              <a:rPr lang="uk-UA" sz="3600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районному етапі олімпіади з </a:t>
            </a:r>
          </a:p>
          <a:p>
            <a:r>
              <a:rPr lang="uk-UA" sz="3600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історії;</a:t>
            </a:r>
          </a:p>
          <a:p>
            <a:r>
              <a:rPr lang="uk-UA" sz="3600" b="1" cap="none" spc="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</a:t>
            </a:r>
            <a:r>
              <a:rPr lang="uk-UA" sz="3600" b="1" cap="none" spc="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Лобач Сергій</a:t>
            </a:r>
            <a:r>
              <a:rPr lang="uk-UA" sz="3600" b="1" cap="none" spc="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І</a:t>
            </a:r>
            <a:r>
              <a:rPr lang="uk-UA" sz="3600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ІІ місце в</a:t>
            </a:r>
          </a:p>
          <a:p>
            <a:r>
              <a:rPr lang="uk-UA" sz="3600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районному етапі олімпіади з </a:t>
            </a:r>
          </a:p>
          <a:p>
            <a:r>
              <a:rPr lang="uk-UA" sz="3600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історії.</a:t>
            </a:r>
          </a:p>
          <a:p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\Документи\Ніна Михайлівна\DSCN78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9"/>
            <a:ext cx="9144000" cy="685763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642974" y="-71462"/>
            <a:ext cx="88583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i="1" dirty="0" smtClean="0">
                <a:ln w="11430"/>
                <a:solidFill>
                  <a:srgbClr val="C83F08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Засідання методичного</a:t>
            </a:r>
          </a:p>
          <a:p>
            <a:pPr algn="ctr"/>
            <a:r>
              <a:rPr lang="uk-UA" sz="5400" b="1" i="1" dirty="0" smtClean="0">
                <a:ln w="11430"/>
                <a:solidFill>
                  <a:srgbClr val="C83F08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uk-UA" sz="5400" b="1" i="1" cap="none" spc="0" dirty="0" smtClean="0">
                <a:ln w="11430"/>
                <a:solidFill>
                  <a:srgbClr val="C83F08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б’єднання</a:t>
            </a:r>
            <a:endParaRPr lang="ru-RU" sz="5400" b="1" i="1" cap="none" spc="0" dirty="0">
              <a:ln w="11430"/>
              <a:solidFill>
                <a:srgbClr val="C83F08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73522"/>
            <a:ext cx="6715172" cy="9267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Творчі сходинки</a:t>
            </a:r>
          </a:p>
          <a:p>
            <a:pPr algn="ctr"/>
            <a:r>
              <a:rPr lang="uk-UA" sz="36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Методичні розробки</a:t>
            </a:r>
            <a:endParaRPr lang="ru-RU" sz="36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857364"/>
            <a:ext cx="75724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905"/>
                <a:solidFill>
                  <a:srgbClr val="FA5B4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Зінич Ніна Михайлівна</a:t>
            </a:r>
            <a:endParaRPr lang="ru-RU" sz="3600" b="1" dirty="0">
              <a:ln w="1905"/>
              <a:solidFill>
                <a:srgbClr val="FA5B4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2500306"/>
            <a:ext cx="9144000" cy="421484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2008 рік – “ М.В. Гоголь і Україна ” (Урок-подорож світової   </a:t>
            </a:r>
          </a:p>
          <a:p>
            <a:pPr>
              <a:spcBef>
                <a:spcPts val="0"/>
              </a:spcBef>
            </a:pPr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літератури в 9 класі).</a:t>
            </a:r>
          </a:p>
          <a:p>
            <a:pPr>
              <a:spcBef>
                <a:spcPts val="0"/>
              </a:spcBef>
            </a:pPr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“ Людина народжена для щастя, як птах для </a:t>
            </a:r>
          </a:p>
          <a:p>
            <a:pPr>
              <a:spcBef>
                <a:spcPts val="0"/>
              </a:spcBef>
            </a:pPr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польоту ” (Виховний захід для старшокласників).</a:t>
            </a:r>
          </a:p>
          <a:p>
            <a:pPr>
              <a:spcBef>
                <a:spcPts val="0"/>
              </a:spcBef>
            </a:pPr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2010 рік – “ Методи вивчення сім’ї ” (Робота з батьками).</a:t>
            </a:r>
          </a:p>
          <a:p>
            <a:pPr>
              <a:spcBef>
                <a:spcPts val="0"/>
              </a:spcBef>
            </a:pPr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2011 рік – “ </a:t>
            </a:r>
            <a:r>
              <a:rPr lang="uk-UA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Сборник</a:t>
            </a:r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текстов</a:t>
            </a:r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русскому</a:t>
            </a:r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языку</a:t>
            </a:r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для  </a:t>
            </a:r>
          </a:p>
          <a:p>
            <a:pPr>
              <a:spcBef>
                <a:spcPts val="0"/>
              </a:spcBef>
            </a:pPr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uk-UA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аудирования</a:t>
            </a:r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чтения</a:t>
            </a:r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молча</a:t>
            </a:r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для 5 – 9 </a:t>
            </a:r>
            <a:r>
              <a:rPr lang="uk-UA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классов</a:t>
            </a:r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”</a:t>
            </a:r>
          </a:p>
          <a:p>
            <a:pPr>
              <a:spcBef>
                <a:spcPts val="0"/>
              </a:spcBef>
            </a:pPr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2012 рік – “ 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Путешествие в страну по имени Глагол</a:t>
            </a:r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” </a:t>
            </a:r>
          </a:p>
          <a:p>
            <a:pPr>
              <a:spcBef>
                <a:spcPts val="0"/>
              </a:spcBef>
            </a:pPr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(</a:t>
            </a:r>
            <a:r>
              <a:rPr lang="uk-UA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Открытый</a:t>
            </a:r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урок по </a:t>
            </a:r>
            <a:r>
              <a:rPr lang="uk-UA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русскому</a:t>
            </a:r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языку</a:t>
            </a:r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в 7 </a:t>
            </a:r>
            <a:r>
              <a:rPr lang="uk-UA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классе</a:t>
            </a:r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Документы\картинки\анимашки\AG00029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0042"/>
            <a:ext cx="2143140" cy="175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285728"/>
            <a:ext cx="8358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cap="none" spc="1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Заворотна Ганна </a:t>
            </a:r>
            <a:r>
              <a:rPr lang="ru-RU" sz="4800" b="1" spc="150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Дмитр</a:t>
            </a:r>
            <a:r>
              <a:rPr lang="uk-UA" sz="4800" b="1" spc="1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  <a:r>
              <a:rPr lang="ru-RU" sz="4800" b="1" spc="150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вна</a:t>
            </a:r>
            <a:endParaRPr lang="ru-RU" sz="4800" b="1" cap="none" spc="150" dirty="0">
              <a:ln w="11430"/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4314" y="1285860"/>
            <a:ext cx="8858280" cy="464347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2008 рік – “ Співучості джерельної води не може заздрити </a:t>
            </a:r>
          </a:p>
          <a:p>
            <a:pPr>
              <a:spcBef>
                <a:spcPts val="0"/>
              </a:spcBef>
            </a:pPr>
            <a:r>
              <a:rPr lang="uk-UA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моя ласкава мова. ” (Групи слів за значенням).</a:t>
            </a:r>
          </a:p>
          <a:p>
            <a:pPr>
              <a:spcBef>
                <a:spcPts val="0"/>
              </a:spcBef>
            </a:pPr>
            <a:r>
              <a:rPr lang="uk-UA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2009 рік – “ Встає весняний ранок, і оживає мова солов’їна. ” </a:t>
            </a:r>
          </a:p>
          <a:p>
            <a:pPr>
              <a:spcBef>
                <a:spcPts val="0"/>
              </a:spcBef>
            </a:pPr>
            <a:r>
              <a:rPr lang="uk-UA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(Соціокультурна змістова лінія на уроках </a:t>
            </a:r>
          </a:p>
          <a:p>
            <a:pPr>
              <a:spcBef>
                <a:spcPts val="0"/>
              </a:spcBef>
            </a:pPr>
            <a:r>
              <a:rPr lang="uk-UA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української мови в 5 класі).</a:t>
            </a:r>
          </a:p>
          <a:p>
            <a:pPr>
              <a:spcBef>
                <a:spcPts val="0"/>
              </a:spcBef>
            </a:pPr>
            <a:r>
              <a:rPr lang="uk-UA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2010 рік – “ Реалізація соціокультурної змістової лінії при </a:t>
            </a:r>
          </a:p>
          <a:p>
            <a:pPr>
              <a:spcBef>
                <a:spcPts val="0"/>
              </a:spcBef>
            </a:pPr>
            <a:r>
              <a:rPr lang="uk-UA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вивченні української мови засобами сучасних </a:t>
            </a:r>
          </a:p>
          <a:p>
            <a:pPr>
              <a:spcBef>
                <a:spcPts val="0"/>
              </a:spcBef>
            </a:pPr>
            <a:r>
              <a:rPr lang="uk-UA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педагогічних технологій. ”</a:t>
            </a:r>
          </a:p>
          <a:p>
            <a:pPr>
              <a:spcBef>
                <a:spcPts val="0"/>
              </a:spcBef>
            </a:pPr>
            <a:r>
              <a:rPr lang="uk-UA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2012 рік – “ …тільки Слово береже в основі безсмертя </a:t>
            </a:r>
          </a:p>
          <a:p>
            <a:pPr>
              <a:spcBef>
                <a:spcPts val="0"/>
              </a:spcBef>
            </a:pPr>
            <a:r>
              <a:rPr lang="uk-UA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української душі. ” (Дидактична скарбничка з </a:t>
            </a:r>
          </a:p>
          <a:p>
            <a:pPr>
              <a:spcBef>
                <a:spcPts val="0"/>
              </a:spcBef>
            </a:pPr>
            <a:r>
              <a:rPr lang="uk-UA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української мови для 8 – 11 класів).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D:\Документы\картинки\картинки анимашки\AG00218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5072074"/>
            <a:ext cx="1857388" cy="1477728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85728"/>
            <a:ext cx="5677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60000"/>
                      <a:lumOff val="4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Напрямки роботи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lumMod val="60000"/>
                    <a:lumOff val="4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722" y="1571612"/>
            <a:ext cx="8896434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Підвищення науково-теоретичної підготовки учителів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722" y="2285992"/>
            <a:ext cx="889643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Удосконалення професійної підготовки учителів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722" y="3000372"/>
            <a:ext cx="889643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Підвищення якості навчального процесу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722" y="3714752"/>
            <a:ext cx="889643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 Опрацювання нових навчальних програм з предметів та</a:t>
            </a:r>
          </a:p>
          <a:p>
            <a:r>
              <a:rPr lang="uk-UA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підручників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722" y="4753285"/>
            <a:ext cx="889643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5. Диференціація навчально-виховного процесу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722" y="5396227"/>
            <a:ext cx="889643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6. Підвищення рівня знань, умінь, практичних навичок учнів</a:t>
            </a:r>
          </a:p>
          <a:p>
            <a:r>
              <a:rPr lang="uk-UA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з предметів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2844" y="1071546"/>
            <a:ext cx="8786906" cy="37862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uk-UA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І.Я. Франко “ Фарбований лис. ” (Урок-казка для учнів 5  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uk-UA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класу).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uk-UA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“ Енеїда ” І.П. Котляревського – енциклопедія 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uk-UA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українського народу. (Урок української літератури для 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uk-UA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учнів 9 класу).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uk-UA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“ Полтавськими шляхами Кобзаря ” – позакласний захід 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uk-UA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для учнів 5 – 11 класів. (У рамках тижня української 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uk-UA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мови та літератури).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uk-UA" sz="3200" b="1" dirty="0" smtClean="0">
                <a:solidFill>
                  <a:srgbClr val="CC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7868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Шевченко Валентина Володимирівна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Picture 5" descr="crayo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000504"/>
            <a:ext cx="200023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2844" y="1000108"/>
            <a:ext cx="8858312" cy="1000132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uk-UA" dirty="0" smtClean="0"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</a:rPr>
              <a:t> </a:t>
            </a:r>
            <a:r>
              <a:rPr lang="uk-UA" dirty="0" smtClean="0"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“ Учнівські твори як засіб мовленнєвого розвитку учнів ” </a:t>
            </a:r>
          </a:p>
          <a:p>
            <a:pPr>
              <a:buClr>
                <a:srgbClr val="FF0000"/>
              </a:buClr>
            </a:pPr>
            <a:r>
              <a:rPr lang="uk-UA" dirty="0" smtClean="0"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(Виступ на шкільному </a:t>
            </a:r>
            <a:r>
              <a:rPr lang="uk-UA" dirty="0" err="1" smtClean="0"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uk-UA" dirty="0" smtClean="0"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71414"/>
            <a:ext cx="87154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Житник Тетяна Олександрівна</a:t>
            </a:r>
            <a:endParaRPr lang="ru-RU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857364"/>
            <a:ext cx="86439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Кулак Світлана Дмитрівна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57496"/>
            <a:ext cx="871543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uk-U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“ Анкетування як форма співпраці з батьками. ”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“ Рідна мати, Полтавщино, </a:t>
            </a:r>
          </a:p>
          <a:p>
            <a:pPr>
              <a:buClr>
                <a:srgbClr val="FF0000"/>
              </a:buClr>
            </a:pP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Чуєш, пісня лине,</a:t>
            </a:r>
          </a:p>
          <a:p>
            <a:pPr>
              <a:buClr>
                <a:srgbClr val="FF0000"/>
              </a:buClr>
            </a:pP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Твоя слава, твоя воля</a:t>
            </a:r>
          </a:p>
          <a:p>
            <a:pPr>
              <a:buClr>
                <a:srgbClr val="FF0000"/>
              </a:buClr>
            </a:pP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Повік не загине!”</a:t>
            </a:r>
          </a:p>
          <a:p>
            <a:pPr>
              <a:buClr>
                <a:srgbClr val="FF0000"/>
              </a:buClr>
            </a:pPr>
            <a:r>
              <a:rPr lang="uk-U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an0079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786190"/>
            <a:ext cx="221457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Documents and Settings\Владимир\Рабочий стол\widewall (5)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1453582"/>
            <a:ext cx="785818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ДЯКУЄМО </a:t>
            </a:r>
          </a:p>
          <a:p>
            <a:pPr algn="ctr"/>
            <a:r>
              <a:rPr lang="uk-U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УВАГУ!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589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Творча група вчителів суспільно -</a:t>
            </a:r>
          </a:p>
          <a:p>
            <a:pPr algn="ctr"/>
            <a:r>
              <a:rPr lang="uk-UA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гуманітарного циклу </a:t>
            </a:r>
            <a:endParaRPr lang="ru-RU" sz="36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Рисунок 1" descr="G:\ВЧИТЕЛІ\Шевченко Валентина Володимирівн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2" y="1857364"/>
            <a:ext cx="166255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Рисунок 4" descr="G:\ВЧИТЕЛІ\Заворотна  Галина Дмитрі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853509"/>
            <a:ext cx="1714512" cy="2289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Рисунок 15" descr="G:\ВЧИТЕЛІ\Зінич Ніна Михайлівна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20" y="1857365"/>
            <a:ext cx="1698636" cy="2286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Рисунок 17" descr="G:\ВЧИТЕЛІ\Кулак Світлана Дмитрівна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82" y="1857364"/>
            <a:ext cx="171451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Рисунок 5" descr="G:\ВЧИТЕЛІ\Житник Тетяна Олександрівн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9246" y="1857364"/>
            <a:ext cx="164596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0" y="4500570"/>
            <a:ext cx="9144000" cy="2000264"/>
          </a:xfrm>
        </p:spPr>
        <p:txBody>
          <a:bodyPr>
            <a:normAutofit/>
          </a:bodyPr>
          <a:lstStyle/>
          <a:p>
            <a:r>
              <a:rPr lang="uk-UA" sz="1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Шевченко	     Заворотна	         Зінич                     Житник	         Кулак</a:t>
            </a:r>
          </a:p>
          <a:p>
            <a:r>
              <a:rPr lang="uk-UA" sz="1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Валентина	       Ганна                         Ніна                      Тетяна	       Світлана</a:t>
            </a:r>
          </a:p>
          <a:p>
            <a:r>
              <a:rPr lang="uk-UA" sz="1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Володимирівна 	    Дмитрівна	     Михайлівна	    Олександрівна	      Дмитрівна</a:t>
            </a:r>
            <a:endParaRPr lang="ru-RU" sz="1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\Документи\Ніна Михайлівна\ФОТО 09.11.12\DSCN76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2946661" cy="39290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86670" y="4347528"/>
            <a:ext cx="3028008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Зінич Ніна </a:t>
            </a:r>
          </a:p>
          <a:p>
            <a:pPr algn="ctr"/>
            <a:r>
              <a:rPr lang="uk-UA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Михайлівна</a:t>
            </a:r>
          </a:p>
          <a:p>
            <a:pPr algn="ctr"/>
            <a:r>
              <a:rPr lang="uk-UA" sz="20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учитель російської мови</a:t>
            </a:r>
          </a:p>
          <a:p>
            <a:pPr algn="ctr"/>
            <a:r>
              <a:rPr lang="uk-UA" sz="20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та світової літератури</a:t>
            </a:r>
          </a:p>
          <a:p>
            <a:pPr algn="ctr"/>
            <a:r>
              <a:rPr lang="uk-UA" sz="20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Керівник методичного</a:t>
            </a:r>
          </a:p>
          <a:p>
            <a:pPr algn="ctr"/>
            <a:r>
              <a:rPr lang="uk-UA" sz="20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об’єднання   </a:t>
            </a:r>
          </a:p>
          <a:p>
            <a:pPr algn="ctr"/>
            <a:endParaRPr lang="ru-RU" sz="2000" b="1" cap="none" spc="0" dirty="0">
              <a:ln>
                <a:solidFill>
                  <a:schemeClr val="tx1"/>
                </a:solidFill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5715040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2800" b="1" dirty="0" smtClean="0">
                <a:ln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Освіта:</a:t>
            </a:r>
            <a:r>
              <a:rPr lang="uk-UA" sz="28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вища педагогічна</a:t>
            </a:r>
            <a:endParaRPr lang="ru-RU" sz="2800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ln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Стаж:</a:t>
            </a:r>
            <a:r>
              <a:rPr lang="uk-UA" sz="28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23 роки</a:t>
            </a:r>
          </a:p>
          <a:p>
            <a:r>
              <a:rPr lang="uk-UA" sz="2800" b="1" dirty="0" smtClean="0">
                <a:ln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Кваліфікаційна категорія:</a:t>
            </a:r>
            <a:r>
              <a:rPr lang="uk-UA" sz="28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вища</a:t>
            </a:r>
          </a:p>
          <a:p>
            <a:r>
              <a:rPr lang="uk-UA" sz="2800" b="1" dirty="0" smtClean="0">
                <a:ln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самоосвіти: </a:t>
            </a:r>
            <a:r>
              <a:rPr lang="uk-UA" sz="28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Вивчення та впровадження на уроках сучасних інтерактивних технологій та нестандартних методів навчання</a:t>
            </a:r>
          </a:p>
          <a:p>
            <a:r>
              <a:rPr lang="uk-UA" sz="2800" b="1" dirty="0" smtClean="0">
                <a:ln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Педагогічне кредо: </a:t>
            </a:r>
            <a:r>
              <a:rPr lang="uk-UA" sz="28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“Вчимося</a:t>
            </a:r>
            <a:r>
              <a:rPr lang="uk-UA" sz="28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для школи, а для </a:t>
            </a:r>
            <a:r>
              <a:rPr lang="uk-UA" sz="28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життя”</a:t>
            </a:r>
            <a:r>
              <a:rPr lang="uk-UA" sz="28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(Сенека)</a:t>
            </a:r>
          </a:p>
          <a:p>
            <a:r>
              <a:rPr lang="uk-UA" sz="2800" b="1" dirty="0" smtClean="0">
                <a:ln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uk-UA" sz="28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Виховання естетичних смаків та загальної культури на уроках світової літератури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G:\ВЧИТЕЛІ\Заворотна  Галина Дмитрівна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285720" y="214290"/>
            <a:ext cx="2888368" cy="38576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44" y="4286256"/>
            <a:ext cx="3214710" cy="250030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Заворотна Ганна Дмитрівна –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української мови та літератури, керівник постійно діючого семінару, член методичної ради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225581"/>
            <a:ext cx="564360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Освіта:</a:t>
            </a:r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вища педагогічна</a:t>
            </a:r>
          </a:p>
          <a:p>
            <a:r>
              <a:rPr lang="uk-UA" sz="24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Стаж: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31 рік</a:t>
            </a:r>
          </a:p>
          <a:p>
            <a:r>
              <a:rPr lang="uk-UA" sz="2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Кваліфікаційна категорія: </a:t>
            </a:r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вища, старший учитель</a:t>
            </a:r>
          </a:p>
          <a:p>
            <a:r>
              <a:rPr lang="uk-UA" sz="24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самоосвіти: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Вивчення та впровадження на уроках сучасних педагогічних технологій</a:t>
            </a:r>
          </a:p>
          <a:p>
            <a:r>
              <a:rPr lang="uk-UA" sz="2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Педагогічне кредо: </a:t>
            </a:r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Щоб бути гарним вчителем, потрібно любити те, що викладаєш, і любити тих, кому викладаєш. (В. Ключевський)</a:t>
            </a:r>
          </a:p>
          <a:p>
            <a:r>
              <a:rPr lang="uk-UA" sz="24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Реалізація соціокультурної змістової лінії при вивченні української мови засобами сучасних педагогічних технологій</a:t>
            </a:r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ВЧИТЕЛІ\Шевченко Валентина Володимирівн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3" y="142852"/>
            <a:ext cx="2961432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86116" y="357166"/>
            <a:ext cx="5715040" cy="528641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n w="11430"/>
                <a:solidFill>
                  <a:srgbClr val="FA5B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Освіта: 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вища педагогічна</a:t>
            </a:r>
          </a:p>
          <a:p>
            <a:r>
              <a:rPr lang="uk-UA" sz="2400" b="1" dirty="0" smtClean="0">
                <a:ln w="11430"/>
                <a:solidFill>
                  <a:srgbClr val="FA5B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Стаж: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28 років</a:t>
            </a:r>
          </a:p>
          <a:p>
            <a:r>
              <a:rPr lang="uk-UA" sz="2400" b="1" dirty="0" smtClean="0">
                <a:ln w="11430"/>
                <a:solidFill>
                  <a:srgbClr val="FA5B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Кваліфікаційна категорія: 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– а категорія</a:t>
            </a:r>
          </a:p>
          <a:p>
            <a:r>
              <a:rPr lang="uk-UA" sz="2400" b="1" dirty="0" smtClean="0">
                <a:ln w="11430"/>
                <a:solidFill>
                  <a:srgbClr val="FA5B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самоосвіти: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“Учитель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живе доти, доки вчиться, тільки-но він перестає вчитися, у ньому помирає 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учитель”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(К. Ушинський) </a:t>
            </a:r>
          </a:p>
          <a:p>
            <a:r>
              <a:rPr lang="uk-UA" sz="2400" b="1" dirty="0" smtClean="0">
                <a:ln w="11430"/>
                <a:solidFill>
                  <a:srgbClr val="FA5B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Педагогічне кредо: 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крок попереду…</a:t>
            </a:r>
          </a:p>
          <a:p>
            <a:r>
              <a:rPr lang="uk-UA" sz="2400" b="1" dirty="0" smtClean="0">
                <a:ln w="11430"/>
                <a:solidFill>
                  <a:srgbClr val="FA5B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Розвиток творчих здібностей школярів та виховання інтересів до читання в умовах навчально-виховного процесу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5" y="4286256"/>
            <a:ext cx="307183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Шевченко Валентина Володимирівна –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80"/>
                </a:solidFill>
                <a:effectLst/>
              </a:rPr>
              <a:t> заступник директора школи з навчально-виховної роботи, учител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80"/>
                </a:solidFill>
              </a:rPr>
              <a:t>ь української мови та літератури, голова методичної ради школи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8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G:\ВЧИТЕЛІ\Житник Тетяна Олександрів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3071834" cy="4092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" y="4490404"/>
            <a:ext cx="328611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Житник Тетяна Олександрівна – </a:t>
            </a:r>
          </a:p>
          <a:p>
            <a:pPr algn="ctr"/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української мови та літератури, 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член методичної ради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428992" y="142852"/>
            <a:ext cx="5500726" cy="6429420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Освіта: </a:t>
            </a:r>
            <a:r>
              <a:rPr lang="uk-UA" sz="2800" b="1" dirty="0" smtClean="0">
                <a:ln w="11430"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вища педагогічна</a:t>
            </a:r>
          </a:p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Стаж: </a:t>
            </a:r>
            <a:r>
              <a:rPr lang="uk-UA" sz="2800" b="1" dirty="0" smtClean="0">
                <a:ln w="11430"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 років</a:t>
            </a:r>
          </a:p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Кваліфікаційна категорія: </a:t>
            </a:r>
            <a:r>
              <a:rPr lang="uk-UA" sz="2800" b="1" dirty="0" smtClean="0">
                <a:ln w="11430"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– а категорія</a:t>
            </a:r>
          </a:p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самоосвіти: </a:t>
            </a:r>
            <a:r>
              <a:rPr lang="uk-UA" sz="2800" b="1" dirty="0" smtClean="0">
                <a:ln w="11430"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Вивчення форм і методів роботи з метою виховання в учнів культури усного і писемного мовлення</a:t>
            </a:r>
          </a:p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Педагогічне кредо: </a:t>
            </a:r>
            <a:r>
              <a:rPr lang="uk-UA" sz="2800" b="1" dirty="0" smtClean="0">
                <a:ln w="11430"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Хто йде, той подолає свій шлях </a:t>
            </a:r>
          </a:p>
          <a:p>
            <a:pPr algn="r"/>
            <a:r>
              <a:rPr lang="uk-UA" sz="2800" b="1" dirty="0" smtClean="0">
                <a:ln w="11430"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(Народна творчість)</a:t>
            </a:r>
            <a:endParaRPr lang="uk-UA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Проблема: </a:t>
            </a:r>
            <a:r>
              <a:rPr lang="uk-UA" sz="2800" b="1" dirty="0" smtClean="0">
                <a:ln w="11430"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 усного і писемного мовлення на уроках української мови та літератури</a:t>
            </a:r>
            <a:endParaRPr lang="ru-RU" b="1" dirty="0">
              <a:ln w="11430">
                <a:solidFill>
                  <a:schemeClr val="tx1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7" descr="G:\ВЧИТЕЛІ\Кулак Світлана Дмитрів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160116" cy="4286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42845" y="4714884"/>
            <a:ext cx="3357586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Кулак Світлана Дмитрівна –</a:t>
            </a:r>
            <a:r>
              <a:rPr lang="uk-UA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учитель історії та правознавства 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868" y="214290"/>
            <a:ext cx="5354018" cy="64294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Освіта: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вища педагогічна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Стаж: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 років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Кваліфікаційна категорія: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– а категорія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самоосвіти: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Поглибити знання у використанні інноваційних технологій з метою формування в учнів історичного мислення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Педагогічне кредо: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Дорогу здолає той, хто йде. То ж ходімо! 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Праця – для себе, плоди праці – для дітей. Іншого сенсу в праці немає!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Формування історичного мислення через використання інноваційних технологій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1">
      <a:dk1>
        <a:sysClr val="windowText" lastClr="000000"/>
      </a:dk1>
      <a:lt1>
        <a:srgbClr val="B6FF6D"/>
      </a:lt1>
      <a:dk2>
        <a:srgbClr val="4F271C"/>
      </a:dk2>
      <a:lt2>
        <a:srgbClr val="922122"/>
      </a:lt2>
      <a:accent1>
        <a:srgbClr val="00B0F0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529</TotalTime>
  <Words>1384</Words>
  <Application>Microsoft Office PowerPoint</Application>
  <PresentationFormat>Экран (4:3)</PresentationFormat>
  <Paragraphs>209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Arial</vt:lpstr>
      <vt:lpstr>Calibri</vt:lpstr>
      <vt:lpstr>Corbel</vt:lpstr>
      <vt:lpstr>Gill Sans MT</vt:lpstr>
      <vt:lpstr>Impact</vt:lpstr>
      <vt:lpstr>Times New Roman</vt:lpstr>
      <vt:lpstr>Verdana</vt:lpstr>
      <vt:lpstr>Wingdings</vt:lpstr>
      <vt:lpstr>Wingdings 2</vt:lpstr>
      <vt:lpstr>Солнцестояние</vt:lpstr>
      <vt:lpstr>Презентация PowerPoint</vt:lpstr>
      <vt:lpstr>Проблема, над якою  працює методоб'єднання: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Заворотна Ганна Дмитрівна Творчий звіт </vt:lpstr>
      <vt:lpstr>Презентация PowerPoint</vt:lpstr>
      <vt:lpstr>Презентация PowerPoint</vt:lpstr>
      <vt:lpstr>2010 рік – Соломко Вікторія – переможець декламаторів поезій Б. Олійника;                   ІІІ місце в ІІ етапі мовно-літературного конкурсу ім. Т.Г. Шевченка;                   ІІІ місце в районному етапі конкурсу “Вірю в майбутнє твоє,                    Україно”; ІІІ місце в районному етапі Міжнародного конкурсу                    знавців рідної мови ім. П. Яцика.                   Дубровська Марина – ІІІ місце в районному етапі Міжнародного                    конкурсу знавців рідної мови ім. П. Яцика;                   І місце в районному етапі конкурсу “Бесмертний подвиг                    українського народу”;                   Робота Тімошенка В. “Усміхнена як сонечко” (до конкурсу                    “Вклонімось матері”) була надрукована в обласній газеті “Село                    полтавське” (травень, 2011 р.) 2011 рік – Соломко Вікторія була нагороджена Грамотою відділу освіти за                    участь в роботі літоб’єднання “Слово”;                   ІІ місце в районному етапі конкурсу знавців рідної мови ім.                    П. Яцика;                   Дубровська Марина – ІІІ місце в ІІ етапі олімпіади з української                    мови та літератури;                   ІІ місце в конкурсі знавців рідної мови ім. П. Яцика;                   ІІІ місце в мовно-літературному конкурсі ім. Т.Г. Шевченка (ІІ етап). 2012 рік – Перегінець Юлія – ІІ місце в районному етапі Міжнародного конкурсу                    знавців рідної мови ім. П. Яцика;                   Дубровська Марина – ІІІ місце в цьому ж конкурсі.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valentina</cp:lastModifiedBy>
  <cp:revision>119</cp:revision>
  <dcterms:modified xsi:type="dcterms:W3CDTF">2020-05-30T05:12:12Z</dcterms:modified>
</cp:coreProperties>
</file>