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2" r:id="rId4"/>
    <p:sldId id="269" r:id="rId5"/>
    <p:sldId id="270" r:id="rId6"/>
    <p:sldId id="271" r:id="rId7"/>
    <p:sldId id="272" r:id="rId8"/>
    <p:sldId id="279" r:id="rId9"/>
    <p:sldId id="260" r:id="rId10"/>
    <p:sldId id="280" r:id="rId11"/>
    <p:sldId id="283" r:id="rId12"/>
    <p:sldId id="282" r:id="rId13"/>
    <p:sldId id="28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E4FC"/>
    <a:srgbClr val="990033"/>
    <a:srgbClr val="993300"/>
    <a:srgbClr val="FF3399"/>
    <a:srgbClr val="64F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67" autoAdjust="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B5179-33EB-41C9-BFAE-55FE04B4A8F3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071C5-35D1-496A-926B-0DAB0A85F6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6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9D7B2-9AD1-4D0A-BDFC-2FAE2510D0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1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2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8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8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1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1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9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7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40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7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1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2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14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63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7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1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1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1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9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gif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0" y="0"/>
            <a:ext cx="8929718" cy="5786454"/>
          </a:xfrm>
          <a:prstGeom prst="cloudCallout">
            <a:avLst/>
          </a:prstGeom>
          <a:solidFill>
            <a:srgbClr val="64F4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FF3399"/>
                </a:solidFill>
              </a:rPr>
              <a:t>Методичне об</a:t>
            </a:r>
            <a:r>
              <a:rPr lang="en-US" sz="4800" dirty="0" smtClean="0">
                <a:solidFill>
                  <a:srgbClr val="FF3399"/>
                </a:solidFill>
              </a:rPr>
              <a:t>’</a:t>
            </a:r>
            <a:r>
              <a:rPr lang="uk-UA" sz="4800" dirty="0" smtClean="0">
                <a:solidFill>
                  <a:srgbClr val="FF3399"/>
                </a:solidFill>
              </a:rPr>
              <a:t>єднання вчителів</a:t>
            </a:r>
          </a:p>
          <a:p>
            <a:pPr algn="ctr"/>
            <a:r>
              <a:rPr lang="uk-UA" sz="4800" dirty="0" smtClean="0">
                <a:solidFill>
                  <a:srgbClr val="FF3399"/>
                </a:solidFill>
              </a:rPr>
              <a:t>початкових класів</a:t>
            </a:r>
          </a:p>
          <a:p>
            <a:pPr algn="ctr"/>
            <a:r>
              <a:rPr lang="uk-UA" sz="4800" dirty="0" err="1" smtClean="0">
                <a:solidFill>
                  <a:srgbClr val="FF3399"/>
                </a:solidFill>
              </a:rPr>
              <a:t>Сухомаячківської</a:t>
            </a:r>
            <a:r>
              <a:rPr lang="uk-UA" sz="4800" dirty="0" smtClean="0">
                <a:solidFill>
                  <a:srgbClr val="FF3399"/>
                </a:solidFill>
              </a:rPr>
              <a:t> загальноосвітньої школи </a:t>
            </a:r>
            <a:r>
              <a:rPr lang="uk-UA" sz="4800" dirty="0" err="1" smtClean="0">
                <a:solidFill>
                  <a:srgbClr val="FF3399"/>
                </a:solidFill>
              </a:rPr>
              <a:t>І-ІІІст</a:t>
            </a:r>
            <a:r>
              <a:rPr lang="uk-UA" sz="4800" dirty="0" smtClean="0">
                <a:solidFill>
                  <a:srgbClr val="FF3399"/>
                </a:solidFill>
              </a:rPr>
              <a:t>.</a:t>
            </a:r>
            <a:endParaRPr lang="ru-RU" sz="4800" dirty="0">
              <a:solidFill>
                <a:srgbClr val="FF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1" y="0"/>
            <a:ext cx="2143109" cy="13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" y="0"/>
            <a:ext cx="141774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14950"/>
            <a:ext cx="18694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072074"/>
            <a:ext cx="2572467" cy="14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Формування </a:t>
            </a: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здорового способу життя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Фотографії\Альбоми Люди\День Здоровья\P102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4864">
            <a:off x="145152" y="1689142"/>
            <a:ext cx="2490668" cy="186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E: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357694"/>
            <a:ext cx="2517850" cy="187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E:\Изображение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7058">
            <a:off x="695620" y="3570449"/>
            <a:ext cx="2571768" cy="196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bird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857364"/>
            <a:ext cx="3429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violet_flower_divider_hc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68642"/>
            <a:ext cx="9144000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козирод\IMG_04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05671">
            <a:off x="5863143" y="3679457"/>
            <a:ext cx="2597741" cy="190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H:\козирод\IMG_06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36768">
            <a:off x="5989249" y="1655573"/>
            <a:ext cx="2448037" cy="183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n w="19050">
                  <a:solidFill>
                    <a:srgbClr val="990033"/>
                  </a:solidFill>
                </a:ln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ВІДкриті</a:t>
            </a:r>
            <a:r>
              <a:rPr lang="uk-UA" dirty="0" smtClean="0">
                <a:ln w="19050">
                  <a:solidFill>
                    <a:srgbClr val="990033"/>
                  </a:solidFill>
                </a:ln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уроки та виховні заходи</a:t>
            </a:r>
            <a:endParaRPr lang="ru-RU" dirty="0">
              <a:ln w="19050">
                <a:solidFill>
                  <a:srgbClr val="990033"/>
                </a:solidFill>
              </a:ln>
              <a:solidFill>
                <a:srgbClr val="7030A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E:\Фотографії\Альбоми Люди\Виховний захід\Бодя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3770">
            <a:off x="691732" y="1311331"/>
            <a:ext cx="2342904" cy="1757070"/>
          </a:xfrm>
          <a:prstGeom prst="rect">
            <a:avLst/>
          </a:prstGeom>
          <a:noFill/>
        </p:spPr>
      </p:pic>
      <p:pic>
        <p:nvPicPr>
          <p:cNvPr id="1027" name="Picture 3" descr="E:\Фотографії\Альбоми Люди\Виховний захід\Бодя 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2398772" cy="1798968"/>
          </a:xfrm>
          <a:prstGeom prst="rect">
            <a:avLst/>
          </a:prstGeom>
          <a:noFill/>
        </p:spPr>
      </p:pic>
      <p:pic>
        <p:nvPicPr>
          <p:cNvPr id="3" name="Picture 2" descr="H:\козирод\IMG_0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2167471" cy="1625714"/>
          </a:xfrm>
          <a:prstGeom prst="rect">
            <a:avLst/>
          </a:prstGeom>
          <a:noFill/>
        </p:spPr>
      </p:pic>
      <p:pic>
        <p:nvPicPr>
          <p:cNvPr id="4" name="Picture 3" descr="H:\козирод\IMG_0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7481">
            <a:off x="6198743" y="2249179"/>
            <a:ext cx="2381105" cy="1785950"/>
          </a:xfrm>
          <a:prstGeom prst="rect">
            <a:avLst/>
          </a:prstGeom>
          <a:noFill/>
        </p:spPr>
      </p:pic>
      <p:pic>
        <p:nvPicPr>
          <p:cNvPr id="1028" name="Picture 4" descr="H:\DSCN0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214554"/>
            <a:ext cx="2381267" cy="1785950"/>
          </a:xfrm>
          <a:prstGeom prst="rect">
            <a:avLst/>
          </a:prstGeom>
          <a:noFill/>
        </p:spPr>
      </p:pic>
      <p:pic>
        <p:nvPicPr>
          <p:cNvPr id="1029" name="Picture 5" descr="H:\DSCN09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9382">
            <a:off x="2355385" y="4847056"/>
            <a:ext cx="2416153" cy="1812115"/>
          </a:xfrm>
          <a:prstGeom prst="rect">
            <a:avLst/>
          </a:prstGeom>
          <a:noFill/>
        </p:spPr>
      </p:pic>
      <p:pic>
        <p:nvPicPr>
          <p:cNvPr id="1030" name="Picture 6" descr="H:\фото\P31610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75760">
            <a:off x="4173602" y="3427004"/>
            <a:ext cx="2400208" cy="1800156"/>
          </a:xfrm>
          <a:prstGeom prst="rect">
            <a:avLst/>
          </a:prstGeom>
          <a:noFill/>
        </p:spPr>
      </p:pic>
      <p:pic>
        <p:nvPicPr>
          <p:cNvPr id="1031" name="Picture 7" descr="H:\фото\P31610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18379">
            <a:off x="6261405" y="4563332"/>
            <a:ext cx="2425063" cy="181879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МЕТОДИЧНІ   РОЗРОБКИ </a:t>
            </a:r>
            <a:endParaRPr lang="ru-RU" sz="4400" b="1" cap="none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Pos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000504"/>
            <a:ext cx="4429125" cy="30294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7925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785926"/>
          <a:ext cx="2071702" cy="2889256"/>
        </p:xfrm>
        <a:graphic>
          <a:graphicData uri="http://schemas.openxmlformats.org/drawingml/2006/table">
            <a:tbl>
              <a:tblPr/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 err="1">
                          <a:latin typeface="Times New Roman"/>
                          <a:ea typeface="Calibri"/>
                          <a:cs typeface="Times New Roman"/>
                        </a:rPr>
                        <a:t>Новосанжарська</a:t>
                      </a: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 районна адміністрація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Відділ освіти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Районний методичний кабінет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 err="1">
                          <a:latin typeface="Times New Roman"/>
                          <a:ea typeface="Calibri"/>
                          <a:cs typeface="Times New Roman"/>
                        </a:rPr>
                        <a:t>Сухомаячківська</a:t>
                      </a: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 загальноосвітня школа І-ІІІ </a:t>
                      </a:r>
                      <a:r>
                        <a:rPr lang="uk-UA" sz="600" dirty="0" smtClean="0">
                          <a:latin typeface="Times New Roman"/>
                          <a:ea typeface="Calibri"/>
                          <a:cs typeface="Times New Roman"/>
                        </a:rPr>
                        <a:t>ступенів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B050"/>
                          </a:solidFill>
                          <a:latin typeface="a_CopperGothCpsExp"/>
                          <a:ea typeface="Calibri"/>
                          <a:cs typeface="Times New Roman"/>
                        </a:rPr>
                        <a:t>ПЕРШОКЛАСНИК  НА  ПОРОЗ</a:t>
                      </a:r>
                      <a:r>
                        <a:rPr lang="uk-UA" sz="1100" b="1" dirty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І  </a:t>
                      </a:r>
                      <a:r>
                        <a:rPr lang="uk-UA" sz="1100" b="1" dirty="0" smtClean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ШКОЛИ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800" b="1" i="1" dirty="0" smtClean="0">
                        <a:solidFill>
                          <a:srgbClr val="00B05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i="1" dirty="0" smtClean="0"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uk-UA" sz="800" i="1" dirty="0">
                          <a:latin typeface="Times New Roman"/>
                          <a:ea typeface="Calibri"/>
                          <a:cs typeface="Times New Roman"/>
                        </a:rPr>
                        <a:t>з досвіду роботи 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i="1" dirty="0">
                          <a:latin typeface="Times New Roman"/>
                          <a:ea typeface="Calibri"/>
                          <a:cs typeface="Times New Roman"/>
                        </a:rPr>
                        <a:t>вчителя початкових класів </a:t>
                      </a:r>
                      <a:r>
                        <a:rPr lang="uk-UA" sz="800" i="1" dirty="0" err="1">
                          <a:latin typeface="Times New Roman"/>
                          <a:ea typeface="Calibri"/>
                          <a:cs typeface="Times New Roman"/>
                        </a:rPr>
                        <a:t>Козирод</a:t>
                      </a:r>
                      <a:r>
                        <a:rPr lang="uk-UA" sz="800" i="1" dirty="0">
                          <a:latin typeface="Times New Roman"/>
                          <a:ea typeface="Calibri"/>
                          <a:cs typeface="Times New Roman"/>
                        </a:rPr>
                        <a:t> Л.І.)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latin typeface="Times New Roman"/>
                          <a:ea typeface="Calibri"/>
                          <a:cs typeface="Times New Roman"/>
                        </a:rPr>
                        <a:t>2010 рік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46" marR="34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Рисунок 1" descr="Бодя 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857256" cy="1095188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15074" y="1857364"/>
          <a:ext cx="2081226" cy="2970218"/>
        </p:xfrm>
        <a:graphic>
          <a:graphicData uri="http://schemas.openxmlformats.org/drawingml/2006/table">
            <a:tbl>
              <a:tblPr/>
              <a:tblGrid>
                <a:gridCol w="208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02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err="1" smtClean="0">
                          <a:latin typeface="Times New Roman"/>
                          <a:ea typeface="Calibri"/>
                          <a:cs typeface="Times New Roman"/>
                        </a:rPr>
                        <a:t>Новосанжарська</a:t>
                      </a:r>
                      <a:r>
                        <a:rPr lang="uk-UA" sz="700" dirty="0" smtClean="0">
                          <a:latin typeface="Times New Roman"/>
                          <a:ea typeface="Calibri"/>
                          <a:cs typeface="Times New Roman"/>
                        </a:rPr>
                        <a:t> районна адміністрація</a:t>
                      </a: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latin typeface="Times New Roman"/>
                          <a:ea typeface="Calibri"/>
                          <a:cs typeface="Times New Roman"/>
                        </a:rPr>
                        <a:t>Відділ освіти</a:t>
                      </a: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latin typeface="Times New Roman"/>
                          <a:ea typeface="Calibri"/>
                          <a:cs typeface="Times New Roman"/>
                        </a:rPr>
                        <a:t>Районний методичний кабінет</a:t>
                      </a: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err="1" smtClean="0">
                          <a:latin typeface="Times New Roman"/>
                          <a:ea typeface="Calibri"/>
                          <a:cs typeface="Times New Roman"/>
                        </a:rPr>
                        <a:t>Сухомаячківська</a:t>
                      </a:r>
                      <a:r>
                        <a:rPr lang="uk-UA" sz="700" dirty="0" smtClean="0">
                          <a:latin typeface="Times New Roman"/>
                          <a:ea typeface="Calibri"/>
                          <a:cs typeface="Times New Roman"/>
                        </a:rPr>
                        <a:t> загальноосвітня школа І-ІІІ ступенів</a:t>
                      </a:r>
                      <a:endParaRPr lang="en-US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 smtClean="0">
                          <a:latin typeface="Times New Roman"/>
                          <a:ea typeface="Calibri"/>
                          <a:cs typeface="Times New Roman"/>
                        </a:rPr>
                        <a:t>СОЛОМКА Н,В,</a:t>
                      </a:r>
                      <a:endParaRPr lang="en-US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i="1" dirty="0" smtClean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Робота з батьками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b="1" i="1" dirty="0" smtClean="0">
                          <a:solidFill>
                            <a:srgbClr val="00B050"/>
                          </a:solidFill>
                          <a:latin typeface="Arial"/>
                          <a:ea typeface="Calibri"/>
                          <a:cs typeface="Times New Roman"/>
                        </a:rPr>
                        <a:t>в початковій школі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latin typeface="Times New Roman"/>
                          <a:ea typeface="Calibri"/>
                          <a:cs typeface="Times New Roman"/>
                        </a:rPr>
                        <a:t>2012 р.</a:t>
                      </a:r>
                    </a:p>
                  </a:txBody>
                  <a:tcPr marL="34446" marR="34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357562"/>
            <a:ext cx="7143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428992" y="1285860"/>
          <a:ext cx="2071702" cy="2889256"/>
        </p:xfrm>
        <a:graphic>
          <a:graphicData uri="http://schemas.openxmlformats.org/drawingml/2006/table">
            <a:tbl>
              <a:tblPr/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 err="1">
                          <a:latin typeface="Times New Roman"/>
                          <a:ea typeface="Calibri"/>
                          <a:cs typeface="Times New Roman"/>
                        </a:rPr>
                        <a:t>Новосанжарська</a:t>
                      </a: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 районна адміністрація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Відділ освіти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Районний методичний кабінет</a:t>
                      </a: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 err="1">
                          <a:latin typeface="Times New Roman"/>
                          <a:ea typeface="Calibri"/>
                          <a:cs typeface="Times New Roman"/>
                        </a:rPr>
                        <a:t>Сухомаячківська</a:t>
                      </a:r>
                      <a:r>
                        <a:rPr lang="uk-UA" sz="600" dirty="0">
                          <a:latin typeface="Times New Roman"/>
                          <a:ea typeface="Calibri"/>
                          <a:cs typeface="Times New Roman"/>
                        </a:rPr>
                        <a:t> загальноосвітня школа І-ІІІ </a:t>
                      </a:r>
                      <a:r>
                        <a:rPr lang="uk-UA" sz="600" dirty="0" smtClean="0">
                          <a:latin typeface="Times New Roman"/>
                          <a:ea typeface="Calibri"/>
                          <a:cs typeface="Times New Roman"/>
                        </a:rPr>
                        <a:t>ступенів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uk-UA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latin typeface="Times New Roman"/>
                          <a:ea typeface="Calibri"/>
                          <a:cs typeface="Times New Roman"/>
                        </a:rPr>
                        <a:t>Гудзь Л.А</a:t>
                      </a:r>
                      <a:r>
                        <a:rPr lang="uk-UA" sz="7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ФІЗКУЛЬТХВИЛИНКА ЯК ЗАСІБ РОЗВИТКУ МОВЛЕННЯ ТА КАЛІГРАФІІЧНОГО</a:t>
                      </a:r>
                      <a:r>
                        <a:rPr lang="uk-UA" sz="9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ПИСЬМА</a:t>
                      </a:r>
                      <a:endParaRPr lang="uk-UA" sz="9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latin typeface="Times New Roman"/>
                          <a:ea typeface="Calibri"/>
                          <a:cs typeface="Times New Roman"/>
                        </a:rPr>
                        <a:t>Суха Маячка</a:t>
                      </a:r>
                      <a:r>
                        <a:rPr lang="uk-UA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2012</a:t>
                      </a:r>
                      <a:endParaRPr lang="uk-UA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446" marR="344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102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929222" cy="33802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Блок-схема: решение 6"/>
          <p:cNvSpPr/>
          <p:nvPr/>
        </p:nvSpPr>
        <p:spPr>
          <a:xfrm>
            <a:off x="785786" y="3857628"/>
            <a:ext cx="7929618" cy="300037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зорі розсипати в небі,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Можна вітер спинити на мить.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Та для цього всміхатися треба</a:t>
            </a:r>
          </a:p>
          <a:p>
            <a:pPr algn="ctr">
              <a:spcBef>
                <a:spcPct val="50000"/>
              </a:spcBef>
              <a:buFont typeface="Wingdings 2" pitchFamily="18" charset="2"/>
              <a:buNone/>
              <a:defRPr/>
            </a:pPr>
            <a:r>
              <a:rPr lang="uk-UA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І   світ  дитини   любить!</a:t>
            </a:r>
            <a:endParaRPr lang="ru-RU" b="1" i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7" descr="image37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428736"/>
            <a:ext cx="1438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6383320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0042"/>
            <a:ext cx="1714512" cy="184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pogoda-9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572008"/>
            <a:ext cx="1857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4" descr="Moi_uchenik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6"/>
            <a:ext cx="1553159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323528" y="-171400"/>
            <a:ext cx="8820472" cy="7029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Дякуємо за увагу!!!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80920" cy="49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358029"/>
            <a:ext cx="8280920" cy="49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війна хвиля 9"/>
          <p:cNvSpPr/>
          <p:nvPr/>
        </p:nvSpPr>
        <p:spPr>
          <a:xfrm>
            <a:off x="1428728" y="0"/>
            <a:ext cx="6500858" cy="1142984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3399"/>
                </a:solidFill>
              </a:rPr>
              <a:t>Методичне об</a:t>
            </a:r>
            <a:r>
              <a:rPr lang="en-US" sz="3200" dirty="0" smtClean="0">
                <a:solidFill>
                  <a:srgbClr val="FF3399"/>
                </a:solidFill>
              </a:rPr>
              <a:t>’</a:t>
            </a:r>
            <a:r>
              <a:rPr lang="uk-UA" sz="3200" dirty="0" smtClean="0">
                <a:solidFill>
                  <a:srgbClr val="FF3399"/>
                </a:solidFill>
              </a:rPr>
              <a:t>єднання</a:t>
            </a:r>
            <a:endParaRPr lang="ru-RU" sz="3200" dirty="0" smtClean="0">
              <a:solidFill>
                <a:srgbClr val="FF3399"/>
              </a:solidFill>
            </a:endParaRPr>
          </a:p>
          <a:p>
            <a:pPr algn="ctr"/>
            <a:r>
              <a:rPr lang="uk-UA" sz="3200" dirty="0" smtClean="0">
                <a:solidFill>
                  <a:srgbClr val="FF3399"/>
                </a:solidFill>
              </a:rPr>
              <a:t>вчителів початкових класів</a:t>
            </a:r>
            <a:endParaRPr lang="ru-RU" sz="3200" dirty="0">
              <a:solidFill>
                <a:srgbClr val="FF3399"/>
              </a:solidFill>
            </a:endParaRPr>
          </a:p>
        </p:txBody>
      </p:sp>
      <p:sp>
        <p:nvSpPr>
          <p:cNvPr id="18" name="Вертикальний сувій 17"/>
          <p:cNvSpPr/>
          <p:nvPr/>
        </p:nvSpPr>
        <p:spPr>
          <a:xfrm>
            <a:off x="2500298" y="3214686"/>
            <a:ext cx="3857652" cy="3007236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70C0"/>
                </a:solidFill>
              </a:rPr>
              <a:t>Проблема, над якою працює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наше методичне об</a:t>
            </a:r>
            <a:r>
              <a:rPr lang="en-US" dirty="0" smtClean="0">
                <a:solidFill>
                  <a:srgbClr val="0070C0"/>
                </a:solidFill>
              </a:rPr>
              <a:t>’</a:t>
            </a:r>
            <a:r>
              <a:rPr lang="uk-UA" dirty="0" smtClean="0">
                <a:solidFill>
                  <a:srgbClr val="0070C0"/>
                </a:solidFill>
              </a:rPr>
              <a:t>єднання:</a:t>
            </a:r>
          </a:p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“ Розвиток творчих здібностей та створення сприятливого мікроклімату у процесі навчання ”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" name="Picture 7" descr="violet_flower_divider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Блок-схема: перфострічка 19"/>
          <p:cNvSpPr/>
          <p:nvPr/>
        </p:nvSpPr>
        <p:spPr>
          <a:xfrm>
            <a:off x="1000100" y="3000372"/>
            <a:ext cx="2952771" cy="357190"/>
          </a:xfrm>
          <a:prstGeom prst="flowChartPunchedTape">
            <a:avLst/>
          </a:prstGeom>
          <a:solidFill>
            <a:srgbClr val="64F4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Козирод</a:t>
            </a:r>
            <a:r>
              <a:rPr lang="uk-UA" dirty="0" smtClean="0">
                <a:solidFill>
                  <a:srgbClr val="FF0000"/>
                </a:solidFill>
              </a:rPr>
              <a:t>  Л.І.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Блок-схема: перфострічка 23"/>
          <p:cNvSpPr/>
          <p:nvPr/>
        </p:nvSpPr>
        <p:spPr>
          <a:xfrm>
            <a:off x="6477013" y="5643578"/>
            <a:ext cx="2666987" cy="321471"/>
          </a:xfrm>
          <a:prstGeom prst="flowChartPunchedTape">
            <a:avLst/>
          </a:prstGeom>
          <a:solidFill>
            <a:srgbClr val="64F4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Зінич  Л.В.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Блок-схема: перфострічка 25"/>
          <p:cNvSpPr/>
          <p:nvPr/>
        </p:nvSpPr>
        <p:spPr>
          <a:xfrm>
            <a:off x="6000760" y="3071810"/>
            <a:ext cx="2952771" cy="321471"/>
          </a:xfrm>
          <a:prstGeom prst="flowChartPunchedTape">
            <a:avLst/>
          </a:prstGeom>
          <a:solidFill>
            <a:srgbClr val="64F4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Гудзь  Л.А.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Блок-схема: перфострічка 26"/>
          <p:cNvSpPr/>
          <p:nvPr/>
        </p:nvSpPr>
        <p:spPr>
          <a:xfrm>
            <a:off x="0" y="5786454"/>
            <a:ext cx="2762237" cy="321471"/>
          </a:xfrm>
          <a:prstGeom prst="flowChartPunchedTape">
            <a:avLst/>
          </a:prstGeom>
          <a:solidFill>
            <a:srgbClr val="64F4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Соломка Н.В.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357298"/>
            <a:ext cx="1093948" cy="164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285860"/>
            <a:ext cx="1071570" cy="168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000504"/>
            <a:ext cx="1053181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63659"/>
            <a:ext cx="1224136" cy="192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8" grpId="0" animBg="1"/>
      <p:bldP spid="20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7" descr="violet_flower_divider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072206"/>
            <a:ext cx="82296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19c64b5f133c342d0950ca556ef9e7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2235200" cy="82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14348" y="214290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 завдання  методичного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єднання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1214423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/>
              <a:buChar char="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глибоке вивчення і практична реалізація програми;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ознайомлення з Державним стандартом початкової освіти, навчальним планом та навчальними програмами;</a:t>
            </a:r>
          </a:p>
          <a:p>
            <a:pPr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розвиток пізнавальних інтересів учнів початкових класів.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комунікативних умінь та навичок;</a:t>
            </a:r>
          </a:p>
          <a:p>
            <a:pPr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екологічне виховання молодших школярів;</a:t>
            </a:r>
          </a:p>
          <a:p>
            <a:pPr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вміння та бажання вчитися;</a:t>
            </a:r>
          </a:p>
          <a:p>
            <a:pPr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умов для розкриття духовного і творчого потенціалу учнів;</a:t>
            </a:r>
          </a:p>
          <a:p>
            <a:pPr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психолого-педагогічних умов для подолання низького рівня навчальних досягнень і формування активності та загальної культури учнів;</a:t>
            </a:r>
          </a:p>
          <a:p>
            <a:pPr>
              <a:buFont typeface="Wingdings 2"/>
              <a:buChar char="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286256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традиції і новаторство у навчально-виховному процесі;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в молодших школярів навичок здорового способу життя;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навчально-виховного процесу і його результатів – якості знань, умінь і навичок, вихованості  і розвитку школярів;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формування особистості учня, розвиток його здібностей, обдарувань.</a:t>
            </a:r>
          </a:p>
          <a:p>
            <a:pPr fontAlgn="auto">
              <a:spcAft>
                <a:spcPts val="0"/>
              </a:spcAft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H:\документи\Фони для презентацій\1680colourback_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7" name="Picture 2" descr="K:\DCIM\100OLYMP\PC07037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7" y="4071942"/>
            <a:ext cx="1567027" cy="1214446"/>
          </a:xfrm>
          <a:prstGeom prst="rect">
            <a:avLst/>
          </a:prstGeom>
          <a:noFill/>
        </p:spPr>
      </p:pic>
      <p:pic>
        <p:nvPicPr>
          <p:cNvPr id="58" name="Picture 3" descr="K:\DCIM\100OLYMP\PC070376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000504"/>
            <a:ext cx="1643075" cy="1232306"/>
          </a:xfrm>
          <a:prstGeom prst="rect">
            <a:avLst/>
          </a:prstGeom>
          <a:noFill/>
        </p:spPr>
      </p:pic>
      <p:pic>
        <p:nvPicPr>
          <p:cNvPr id="53" name="Picture 3" descr="K:\DCIM\100OLYMP\PC07037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1714512" cy="1285884"/>
          </a:xfrm>
          <a:prstGeom prst="rect">
            <a:avLst/>
          </a:prstGeom>
          <a:noFill/>
        </p:spPr>
      </p:pic>
      <p:pic>
        <p:nvPicPr>
          <p:cNvPr id="54" name="Picture 4" descr="K:\DCIM\100OLYMP\PC070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4071942"/>
            <a:ext cx="1785951" cy="1428760"/>
          </a:xfrm>
          <a:prstGeom prst="rect">
            <a:avLst/>
          </a:prstGeom>
          <a:noFill/>
        </p:spPr>
      </p:pic>
      <p:pic>
        <p:nvPicPr>
          <p:cNvPr id="55" name="Picture 5" descr="K:\DCIM\100OLYMP\PC0703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3" y="4143381"/>
            <a:ext cx="1571636" cy="1282124"/>
          </a:xfrm>
          <a:prstGeom prst="rect">
            <a:avLst/>
          </a:prstGeom>
          <a:noFill/>
        </p:spPr>
      </p:pic>
      <p:pic>
        <p:nvPicPr>
          <p:cNvPr id="56" name="Picture 2" descr="K:\DCIM\100OLYMP\PC0703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4071942"/>
            <a:ext cx="1571636" cy="1214446"/>
          </a:xfrm>
          <a:prstGeom prst="rect">
            <a:avLst/>
          </a:prstGeom>
          <a:noFill/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7451725" y="3500439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156325" y="3500439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932363" y="3500439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979613" y="3500439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627313" y="3500439"/>
            <a:ext cx="0" cy="1081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203575" y="3500439"/>
            <a:ext cx="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0" name="Line 96"/>
          <p:cNvSpPr>
            <a:spLocks noChangeShapeType="1"/>
          </p:cNvSpPr>
          <p:nvPr/>
        </p:nvSpPr>
        <p:spPr bwMode="auto">
          <a:xfrm flipH="1">
            <a:off x="2339977" y="4149725"/>
            <a:ext cx="2303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1" name="Line 97"/>
          <p:cNvSpPr>
            <a:spLocks noChangeShapeType="1"/>
          </p:cNvSpPr>
          <p:nvPr/>
        </p:nvSpPr>
        <p:spPr bwMode="auto">
          <a:xfrm flipH="1">
            <a:off x="2916240" y="4868863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2" name="Line 98"/>
          <p:cNvSpPr>
            <a:spLocks noChangeShapeType="1"/>
          </p:cNvSpPr>
          <p:nvPr/>
        </p:nvSpPr>
        <p:spPr bwMode="auto">
          <a:xfrm flipH="1">
            <a:off x="3851275" y="5661025"/>
            <a:ext cx="12255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916239" y="1700214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6156325" y="1700214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AutoShape 72"/>
          <p:cNvGrpSpPr>
            <a:grpSpLocks/>
          </p:cNvGrpSpPr>
          <p:nvPr/>
        </p:nvGrpSpPr>
        <p:grpSpPr bwMode="auto">
          <a:xfrm>
            <a:off x="-414338" y="596901"/>
            <a:ext cx="9972676" cy="1433513"/>
            <a:chOff x="-261" y="376"/>
            <a:chExt cx="6282" cy="903"/>
          </a:xfrm>
        </p:grpSpPr>
        <p:pic>
          <p:nvPicPr>
            <p:cNvPr id="4147" name="AutoShape 72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261" y="376"/>
              <a:ext cx="6282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8" name="Поле 14"/>
            <p:cNvSpPr txBox="1">
              <a:spLocks noChangeArrowheads="1"/>
            </p:cNvSpPr>
            <p:nvPr/>
          </p:nvSpPr>
          <p:spPr bwMode="auto">
            <a:xfrm>
              <a:off x="24" y="609"/>
              <a:ext cx="5712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Інтенсивний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розвиток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розумових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і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творчих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здібностей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дітей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,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формування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у них</a:t>
              </a:r>
            </a:p>
            <a:p>
              <a:pPr algn="ctr" defTabSz="912813"/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різних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видів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пізнавальної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діяльності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,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накопиченої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в 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соціальному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досвіді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</a:rPr>
                <a:t>людства</a:t>
              </a:r>
              <a:endParaRPr lang="ru-RU" sz="16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grpSp>
        <p:nvGrpSpPr>
          <p:cNvPr id="14" name="AutoShape 74"/>
          <p:cNvGrpSpPr>
            <a:grpSpLocks/>
          </p:cNvGrpSpPr>
          <p:nvPr/>
        </p:nvGrpSpPr>
        <p:grpSpPr bwMode="auto">
          <a:xfrm>
            <a:off x="1" y="1571613"/>
            <a:ext cx="9534527" cy="1163638"/>
            <a:chOff x="-123" y="964"/>
            <a:chExt cx="6006" cy="733"/>
          </a:xfrm>
        </p:grpSpPr>
        <p:pic>
          <p:nvPicPr>
            <p:cNvPr id="4145" name="AutoShape 7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23" y="964"/>
              <a:ext cx="6006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6" name="Поле 17"/>
            <p:cNvSpPr txBox="1">
              <a:spLocks noChangeArrowheads="1"/>
            </p:cNvSpPr>
            <p:nvPr/>
          </p:nvSpPr>
          <p:spPr bwMode="auto">
            <a:xfrm>
              <a:off x="151" y="1186"/>
              <a:ext cx="545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Педагогічні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умови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розвитку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творчих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здібностей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і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природніх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задатків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учнів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початкових</a:t>
              </a:r>
              <a:r>
                <a:rPr lang="ru-RU" sz="1600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класів</a:t>
              </a:r>
              <a:endParaRPr lang="ru-RU" sz="1600" dirty="0">
                <a:solidFill>
                  <a:srgbClr val="001933"/>
                </a:solidFill>
                <a:latin typeface="Impact" pitchFamily="34" charset="0"/>
                <a:cs typeface="Arial" charset="0"/>
              </a:endParaRPr>
            </a:p>
          </p:txBody>
        </p:sp>
      </p:grpSp>
      <p:grpSp>
        <p:nvGrpSpPr>
          <p:cNvPr id="15" name="Document"/>
          <p:cNvGrpSpPr>
            <a:grpSpLocks/>
          </p:cNvGrpSpPr>
          <p:nvPr/>
        </p:nvGrpSpPr>
        <p:grpSpPr bwMode="auto">
          <a:xfrm>
            <a:off x="500033" y="3571877"/>
            <a:ext cx="2762251" cy="1079500"/>
            <a:chOff x="0" y="2250"/>
            <a:chExt cx="1740" cy="680"/>
          </a:xfrm>
        </p:grpSpPr>
        <p:pic>
          <p:nvPicPr>
            <p:cNvPr id="4143" name="Document"/>
            <p:cNvPicPr>
              <a:picLocks noEditPoints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2250"/>
              <a:ext cx="174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4" name="Поле 20"/>
            <p:cNvSpPr txBox="1">
              <a:spLocks noChangeArrowheads="1"/>
            </p:cNvSpPr>
            <p:nvPr/>
          </p:nvSpPr>
          <p:spPr bwMode="auto">
            <a:xfrm>
              <a:off x="270" y="2430"/>
              <a:ext cx="126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Мультимедійні</a:t>
              </a:r>
            </a:p>
            <a:p>
              <a:pPr algn="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 презентації</a:t>
              </a:r>
              <a:endParaRPr lang="ru-RU" sz="1400" dirty="0" smtClean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grpSp>
        <p:nvGrpSpPr>
          <p:cNvPr id="16" name="Document"/>
          <p:cNvGrpSpPr>
            <a:grpSpLocks/>
          </p:cNvGrpSpPr>
          <p:nvPr/>
        </p:nvGrpSpPr>
        <p:grpSpPr bwMode="auto">
          <a:xfrm>
            <a:off x="1071537" y="4357694"/>
            <a:ext cx="3298827" cy="1293813"/>
            <a:chOff x="-31" y="2676"/>
            <a:chExt cx="2078" cy="815"/>
          </a:xfrm>
        </p:grpSpPr>
        <p:pic>
          <p:nvPicPr>
            <p:cNvPr id="4141" name="Document"/>
            <p:cNvPicPr>
              <a:picLocks noEditPoints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31" y="2676"/>
              <a:ext cx="2078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2" name="Поле 23"/>
            <p:cNvSpPr txBox="1">
              <a:spLocks noChangeArrowheads="1"/>
            </p:cNvSpPr>
            <p:nvPr/>
          </p:nvSpPr>
          <p:spPr bwMode="auto">
            <a:xfrm>
              <a:off x="254" y="2895"/>
              <a:ext cx="14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Електронні підручники, </a:t>
              </a:r>
            </a:p>
            <a:p>
              <a:pPr algn="r" defTabSz="912813"/>
              <a:r>
                <a:rPr lang="uk-UA" sz="1400" dirty="0" err="1" smtClean="0">
                  <a:solidFill>
                    <a:srgbClr val="001933"/>
                  </a:solidFill>
                  <a:latin typeface="Impact" pitchFamily="34" charset="0"/>
                </a:rPr>
                <a:t>комп</a:t>
              </a:r>
              <a:r>
                <a:rPr lang="en-US" sz="1400" dirty="0" smtClean="0">
                  <a:solidFill>
                    <a:srgbClr val="001933"/>
                  </a:solidFill>
                  <a:latin typeface="Impact" pitchFamily="34" charset="0"/>
                </a:rPr>
                <a:t>’</a:t>
              </a:r>
              <a:r>
                <a:rPr lang="uk-UA" sz="1400" dirty="0" err="1" smtClean="0">
                  <a:solidFill>
                    <a:srgbClr val="001933"/>
                  </a:solidFill>
                  <a:latin typeface="Impact" pitchFamily="34" charset="0"/>
                </a:rPr>
                <a:t>ютерні</a:t>
              </a:r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 програми</a:t>
              </a:r>
              <a:endParaRPr lang="ru-RU" sz="14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grpSp>
        <p:nvGrpSpPr>
          <p:cNvPr id="17" name="Document"/>
          <p:cNvGrpSpPr>
            <a:grpSpLocks/>
          </p:cNvGrpSpPr>
          <p:nvPr/>
        </p:nvGrpSpPr>
        <p:grpSpPr bwMode="auto">
          <a:xfrm>
            <a:off x="785785" y="5143513"/>
            <a:ext cx="4213227" cy="1298575"/>
            <a:chOff x="-35" y="3260"/>
            <a:chExt cx="2654" cy="818"/>
          </a:xfrm>
        </p:grpSpPr>
        <p:pic>
          <p:nvPicPr>
            <p:cNvPr id="4139" name="Document"/>
            <p:cNvPicPr>
              <a:picLocks noEditPoints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35" y="3260"/>
              <a:ext cx="2654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0" name="Поле 26"/>
            <p:cNvSpPr txBox="1">
              <a:spLocks noChangeArrowheads="1"/>
            </p:cNvSpPr>
            <p:nvPr/>
          </p:nvSpPr>
          <p:spPr bwMode="auto">
            <a:xfrm>
              <a:off x="280" y="3480"/>
              <a:ext cx="200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2813"/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Руханки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під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музику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endParaRPr lang="ru-RU" sz="14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grpSp>
        <p:nvGrpSpPr>
          <p:cNvPr id="18" name="AutoShape 79"/>
          <p:cNvGrpSpPr>
            <a:grpSpLocks/>
          </p:cNvGrpSpPr>
          <p:nvPr/>
        </p:nvGrpSpPr>
        <p:grpSpPr bwMode="auto">
          <a:xfrm>
            <a:off x="1" y="2285993"/>
            <a:ext cx="3876676" cy="1817687"/>
            <a:chOff x="-21" y="1405"/>
            <a:chExt cx="2442" cy="1145"/>
          </a:xfrm>
        </p:grpSpPr>
        <p:pic>
          <p:nvPicPr>
            <p:cNvPr id="4137" name="AutoShape 79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21" y="1405"/>
              <a:ext cx="2442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8" name="Поле 29"/>
            <p:cNvSpPr txBox="1">
              <a:spLocks noChangeArrowheads="1"/>
            </p:cNvSpPr>
            <p:nvPr/>
          </p:nvSpPr>
          <p:spPr bwMode="auto">
            <a:xfrm>
              <a:off x="204" y="1675"/>
              <a:ext cx="1926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Розробка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змісту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процесу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навчання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, </a:t>
              </a:r>
              <a:r>
                <a:rPr lang="ru-RU" sz="1400" dirty="0">
                  <a:solidFill>
                    <a:srgbClr val="001933"/>
                  </a:solidFill>
                  <a:latin typeface="Impact" pitchFamily="34" charset="0"/>
                </a:rPr>
                <a:t/>
              </a:r>
              <a:br>
                <a:rPr lang="ru-RU" sz="1400" dirty="0">
                  <a:solidFill>
                    <a:srgbClr val="001933"/>
                  </a:solidFill>
                  <a:latin typeface="Impact" pitchFamily="34" charset="0"/>
                </a:rPr>
              </a:b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орієнтованого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на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творчий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</a:p>
            <a:p>
              <a:pPr algn="ctr" defTabSz="912813"/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розвиток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учнів</a:t>
              </a:r>
              <a:endParaRPr lang="ru-RU" sz="14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1357291" y="2357431"/>
            <a:ext cx="0" cy="185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AutoShape 81"/>
          <p:cNvGrpSpPr>
            <a:grpSpLocks/>
          </p:cNvGrpSpPr>
          <p:nvPr/>
        </p:nvGrpSpPr>
        <p:grpSpPr bwMode="auto">
          <a:xfrm>
            <a:off x="3286118" y="2285992"/>
            <a:ext cx="2481263" cy="1817688"/>
            <a:chOff x="1985" y="1405"/>
            <a:chExt cx="1563" cy="1145"/>
          </a:xfrm>
        </p:grpSpPr>
        <p:pic>
          <p:nvPicPr>
            <p:cNvPr id="4135" name="AutoShape 81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85" y="1405"/>
              <a:ext cx="1563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6" name="Поле 33"/>
            <p:cNvSpPr txBox="1">
              <a:spLocks noChangeArrowheads="1"/>
            </p:cNvSpPr>
            <p:nvPr/>
          </p:nvSpPr>
          <p:spPr bwMode="auto">
            <a:xfrm>
              <a:off x="2205" y="1651"/>
              <a:ext cx="1094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Використання </a:t>
              </a:r>
            </a:p>
            <a:p>
              <a:pPr algn="ct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сучасних педагогічних</a:t>
              </a:r>
            </a:p>
            <a:p>
              <a:pPr algn="ct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технологій</a:t>
              </a:r>
              <a:endParaRPr lang="ru-RU" sz="14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grpSp>
        <p:nvGrpSpPr>
          <p:cNvPr id="20" name="AutoShape 82"/>
          <p:cNvGrpSpPr>
            <a:grpSpLocks/>
          </p:cNvGrpSpPr>
          <p:nvPr/>
        </p:nvGrpSpPr>
        <p:grpSpPr bwMode="auto">
          <a:xfrm>
            <a:off x="5214942" y="2285993"/>
            <a:ext cx="2255839" cy="1817687"/>
            <a:chOff x="3214" y="1405"/>
            <a:chExt cx="1421" cy="1145"/>
          </a:xfrm>
        </p:grpSpPr>
        <p:pic>
          <p:nvPicPr>
            <p:cNvPr id="4133" name="AutoShape 82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14" y="1405"/>
              <a:ext cx="1421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4" name="Поле 36"/>
            <p:cNvSpPr txBox="1">
              <a:spLocks noChangeArrowheads="1"/>
            </p:cNvSpPr>
            <p:nvPr/>
          </p:nvSpPr>
          <p:spPr bwMode="auto">
            <a:xfrm>
              <a:off x="3459" y="1651"/>
              <a:ext cx="928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Співпраця </a:t>
              </a:r>
            </a:p>
            <a:p>
              <a:pPr algn="ctr" defTabSz="912813"/>
              <a:r>
                <a:rPr lang="uk-UA" sz="1400" dirty="0" smtClean="0">
                  <a:solidFill>
                    <a:srgbClr val="001933"/>
                  </a:solidFill>
                  <a:latin typeface="Impact" pitchFamily="34" charset="0"/>
                </a:rPr>
                <a:t>вчителя і  учнів</a:t>
              </a:r>
              <a:endParaRPr lang="ru-RU" sz="14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grpSp>
        <p:nvGrpSpPr>
          <p:cNvPr id="21" name="AutoShape 83"/>
          <p:cNvGrpSpPr>
            <a:grpSpLocks/>
          </p:cNvGrpSpPr>
          <p:nvPr/>
        </p:nvGrpSpPr>
        <p:grpSpPr bwMode="auto">
          <a:xfrm>
            <a:off x="6888164" y="2286001"/>
            <a:ext cx="2255837" cy="1817687"/>
            <a:chOff x="4339" y="1440"/>
            <a:chExt cx="1421" cy="1145"/>
          </a:xfrm>
        </p:grpSpPr>
        <p:pic>
          <p:nvPicPr>
            <p:cNvPr id="4131" name="AutoShape 83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39" y="1440"/>
              <a:ext cx="1421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2" name="Поле 39"/>
            <p:cNvSpPr txBox="1">
              <a:spLocks noChangeArrowheads="1"/>
            </p:cNvSpPr>
            <p:nvPr/>
          </p:nvSpPr>
          <p:spPr bwMode="auto">
            <a:xfrm>
              <a:off x="4545" y="1665"/>
              <a:ext cx="928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Дотримання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 </a:t>
              </a:r>
            </a:p>
            <a:p>
              <a:pPr algn="ctr" defTabSz="912813"/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психологічно</a:t>
              </a:r>
              <a:r>
                <a:rPr lang="ru-RU" sz="1400" dirty="0" smtClean="0">
                  <a:solidFill>
                    <a:srgbClr val="001933"/>
                  </a:solidFill>
                  <a:latin typeface="Impact" pitchFamily="34" charset="0"/>
                </a:rPr>
                <a:t>-</a:t>
              </a:r>
              <a:r>
                <a:rPr lang="ru-RU" sz="1400" dirty="0">
                  <a:solidFill>
                    <a:srgbClr val="001933"/>
                  </a:solidFill>
                  <a:latin typeface="Impact" pitchFamily="34" charset="0"/>
                </a:rPr>
                <a:t/>
              </a:r>
              <a:br>
                <a:rPr lang="ru-RU" sz="1400" dirty="0">
                  <a:solidFill>
                    <a:srgbClr val="001933"/>
                  </a:solidFill>
                  <a:latin typeface="Impact" pitchFamily="34" charset="0"/>
                </a:rPr>
              </a:b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комфортної</a:t>
              </a:r>
              <a:r>
                <a:rPr lang="ru-RU" sz="1400" dirty="0">
                  <a:solidFill>
                    <a:srgbClr val="001933"/>
                  </a:solidFill>
                  <a:latin typeface="Impact" pitchFamily="34" charset="0"/>
                </a:rPr>
                <a:t/>
              </a:r>
              <a:br>
                <a:rPr lang="ru-RU" sz="1400" dirty="0">
                  <a:solidFill>
                    <a:srgbClr val="001933"/>
                  </a:solidFill>
                  <a:latin typeface="Impact" pitchFamily="34" charset="0"/>
                </a:rPr>
              </a:br>
              <a:r>
                <a:rPr lang="ru-RU" sz="1400" dirty="0" err="1" smtClean="0">
                  <a:solidFill>
                    <a:srgbClr val="001933"/>
                  </a:solidFill>
                  <a:latin typeface="Impact" pitchFamily="34" charset="0"/>
                </a:rPr>
                <a:t>атмосфери</a:t>
              </a:r>
              <a:endParaRPr lang="ru-RU" sz="1400" dirty="0">
                <a:solidFill>
                  <a:srgbClr val="001933"/>
                </a:solidFill>
                <a:latin typeface="Impact" pitchFamily="34" charset="0"/>
              </a:endParaRPr>
            </a:p>
          </p:txBody>
        </p:sp>
      </p:grp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4663" y="234950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156325" y="234950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956551" y="2349501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2" name="Document"/>
          <p:cNvGrpSpPr>
            <a:grpSpLocks/>
          </p:cNvGrpSpPr>
          <p:nvPr/>
        </p:nvGrpSpPr>
        <p:grpSpPr bwMode="auto">
          <a:xfrm>
            <a:off x="4257672" y="3643315"/>
            <a:ext cx="4886328" cy="2852737"/>
            <a:chOff x="1641" y="1775"/>
            <a:chExt cx="2984" cy="1781"/>
          </a:xfrm>
        </p:grpSpPr>
        <p:pic>
          <p:nvPicPr>
            <p:cNvPr id="4129" name="Document"/>
            <p:cNvPicPr>
              <a:picLocks noEditPoints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41" y="1775"/>
              <a:ext cx="2984" cy="1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0" name="Поле 45"/>
            <p:cNvSpPr txBox="1">
              <a:spLocks noChangeArrowheads="1"/>
            </p:cNvSpPr>
            <p:nvPr/>
          </p:nvSpPr>
          <p:spPr bwMode="auto">
            <a:xfrm>
              <a:off x="2051" y="1954"/>
              <a:ext cx="2292" cy="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 defTabSz="912813"/>
              <a:endParaRPr lang="ru-RU" sz="1600" b="1" dirty="0">
                <a:solidFill>
                  <a:schemeClr val="bg2"/>
                </a:solidFill>
                <a:latin typeface="Arial" charset="0"/>
              </a:endParaRPr>
            </a:p>
            <a:p>
              <a:pPr algn="r" defTabSz="912813"/>
              <a:r>
                <a:rPr lang="ru-RU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Керування</a:t>
              </a:r>
              <a:r>
                <a:rPr lang="ru-RU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</a:p>
            <a:p>
              <a:pPr algn="r" defTabSz="912813"/>
              <a:r>
                <a:rPr lang="ru-RU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розвитком</a:t>
              </a:r>
              <a:r>
                <a:rPr lang="ru-RU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endParaRPr lang="ru-RU" dirty="0">
                <a:solidFill>
                  <a:srgbClr val="001933"/>
                </a:solidFill>
                <a:latin typeface="Impact" pitchFamily="34" charset="0"/>
                <a:cs typeface="Arial" charset="0"/>
              </a:endParaRPr>
            </a:p>
            <a:p>
              <a:pPr algn="r" defTabSz="912813"/>
              <a:r>
                <a:rPr lang="ru-RU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творчих</a:t>
              </a:r>
              <a:r>
                <a:rPr lang="ru-RU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dirty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/>
              </a:r>
              <a:br>
                <a:rPr lang="ru-RU" dirty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</a:br>
              <a:r>
                <a:rPr lang="ru-RU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здібностей</a:t>
              </a:r>
              <a:r>
                <a:rPr lang="ru-RU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</a:p>
            <a:p>
              <a:pPr algn="r" defTabSz="912813"/>
              <a:r>
                <a:rPr lang="uk-UA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учнів </a:t>
              </a:r>
            </a:p>
            <a:p>
              <a:pPr algn="r" defTabSz="912813"/>
              <a:r>
                <a:rPr lang="uk-UA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початкових</a:t>
              </a:r>
            </a:p>
            <a:p>
              <a:pPr algn="r" defTabSz="912813"/>
              <a:r>
                <a:rPr lang="uk-UA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класів</a:t>
              </a:r>
              <a:endParaRPr lang="ru-RU" dirty="0">
                <a:solidFill>
                  <a:srgbClr val="001933"/>
                </a:solidFill>
                <a:latin typeface="Impact" pitchFamily="34" charset="0"/>
                <a:cs typeface="Arial" charset="0"/>
              </a:endParaRPr>
            </a:p>
          </p:txBody>
        </p:sp>
      </p:grpSp>
      <p:grpSp>
        <p:nvGrpSpPr>
          <p:cNvPr id="23" name="AutoShape 99"/>
          <p:cNvGrpSpPr>
            <a:grpSpLocks/>
          </p:cNvGrpSpPr>
          <p:nvPr/>
        </p:nvGrpSpPr>
        <p:grpSpPr bwMode="auto">
          <a:xfrm>
            <a:off x="742951" y="5986464"/>
            <a:ext cx="8437563" cy="1079500"/>
            <a:chOff x="468" y="3771"/>
            <a:chExt cx="5315" cy="680"/>
          </a:xfrm>
        </p:grpSpPr>
        <p:pic>
          <p:nvPicPr>
            <p:cNvPr id="4127" name="AutoShape 99"/>
            <p:cNvPicPr>
              <a:picLocks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68" y="3771"/>
              <a:ext cx="531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8" name="Поле 48"/>
            <p:cNvSpPr txBox="1">
              <a:spLocks noChangeArrowheads="1"/>
            </p:cNvSpPr>
            <p:nvPr/>
          </p:nvSpPr>
          <p:spPr bwMode="auto">
            <a:xfrm>
              <a:off x="733" y="3987"/>
              <a:ext cx="478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813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sz="1600" u="sng" dirty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Результат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: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підвищення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рівня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розвитку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творчих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здібностей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та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природніх</a:t>
              </a:r>
              <a:r>
                <a:rPr lang="ru-RU" sz="1600" u="sng" dirty="0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 </a:t>
              </a:r>
              <a:r>
                <a:rPr lang="ru-RU" sz="1600" u="sng" dirty="0" err="1" smtClean="0">
                  <a:solidFill>
                    <a:srgbClr val="001933"/>
                  </a:solidFill>
                  <a:latin typeface="Impact" pitchFamily="34" charset="0"/>
                  <a:cs typeface="Arial" charset="0"/>
                </a:rPr>
                <a:t>задатків</a:t>
              </a:r>
              <a:endParaRPr lang="ru-RU" sz="1600" u="sng" dirty="0">
                <a:solidFill>
                  <a:srgbClr val="001933"/>
                </a:solidFill>
                <a:latin typeface="Impact" pitchFamily="34" charset="0"/>
                <a:cs typeface="Arial" charset="0"/>
              </a:endParaRPr>
            </a:p>
          </p:txBody>
        </p:sp>
      </p:grp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732588" y="5805489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Text Box 101"/>
          <p:cNvSpPr txBox="1">
            <a:spLocks noChangeArrowheads="1"/>
          </p:cNvSpPr>
          <p:nvPr/>
        </p:nvSpPr>
        <p:spPr bwMode="auto">
          <a:xfrm>
            <a:off x="250826" y="1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err="1" smtClean="0">
                <a:latin typeface="Impact" pitchFamily="34" charset="0"/>
              </a:rPr>
              <a:t>Педагогічна</a:t>
            </a:r>
            <a:r>
              <a:rPr lang="ru-RU" sz="2400" dirty="0" smtClean="0">
                <a:latin typeface="Impact" pitchFamily="34" charset="0"/>
              </a:rPr>
              <a:t> модель </a:t>
            </a:r>
            <a:r>
              <a:rPr lang="ru-RU" sz="2400" dirty="0" err="1" smtClean="0">
                <a:latin typeface="Impact" pitchFamily="34" charset="0"/>
              </a:rPr>
              <a:t>розвитку</a:t>
            </a:r>
            <a:r>
              <a:rPr lang="ru-RU" sz="2400" dirty="0" smtClean="0">
                <a:latin typeface="Impact" pitchFamily="34" charset="0"/>
              </a:rPr>
              <a:t>  </a:t>
            </a:r>
            <a:r>
              <a:rPr lang="ru-RU" sz="2400" dirty="0" err="1" smtClean="0">
                <a:latin typeface="Impact" pitchFamily="34" charset="0"/>
              </a:rPr>
              <a:t>творчих</a:t>
            </a:r>
            <a:r>
              <a:rPr lang="ru-RU" sz="2400" dirty="0" smtClean="0">
                <a:latin typeface="Impact" pitchFamily="34" charset="0"/>
              </a:rPr>
              <a:t>  </a:t>
            </a:r>
            <a:r>
              <a:rPr lang="ru-RU" sz="2400" dirty="0" err="1" smtClean="0">
                <a:latin typeface="Impact" pitchFamily="34" charset="0"/>
              </a:rPr>
              <a:t>здібностей</a:t>
            </a:r>
            <a:r>
              <a:rPr lang="ru-RU" sz="2400" dirty="0" smtClean="0">
                <a:latin typeface="Impact" pitchFamily="34" charset="0"/>
              </a:rPr>
              <a:t>  </a:t>
            </a:r>
            <a:r>
              <a:rPr lang="ru-RU" sz="2400" dirty="0" err="1" smtClean="0">
                <a:latin typeface="Impact" pitchFamily="34" charset="0"/>
              </a:rPr>
              <a:t>учнів</a:t>
            </a:r>
            <a:r>
              <a:rPr lang="ru-RU" sz="2400" dirty="0" smtClean="0">
                <a:latin typeface="Impact" pitchFamily="34" charset="0"/>
              </a:rPr>
              <a:t>  </a:t>
            </a:r>
            <a:r>
              <a:rPr lang="ru-RU" sz="2400" dirty="0" err="1" smtClean="0">
                <a:latin typeface="Impact" pitchFamily="34" charset="0"/>
              </a:rPr>
              <a:t>початкових</a:t>
            </a:r>
            <a:r>
              <a:rPr lang="ru-RU" sz="2400" dirty="0" smtClean="0">
                <a:latin typeface="Impact" pitchFamily="34" charset="0"/>
              </a:rPr>
              <a:t>  </a:t>
            </a:r>
            <a:r>
              <a:rPr lang="ru-RU" sz="2400" dirty="0" err="1" smtClean="0">
                <a:latin typeface="Impact" pitchFamily="34" charset="0"/>
              </a:rPr>
              <a:t>класів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7170" name="Picture 2" descr="E:\Новые 00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0" y="3929066"/>
            <a:ext cx="2395854" cy="216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4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5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5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6" grpId="0" animBg="1"/>
      <p:bldP spid="7" grpId="0" animBg="1"/>
      <p:bldP spid="8" grpId="0" animBg="1"/>
      <p:bldP spid="1120" grpId="0" animBg="1"/>
      <p:bldP spid="1121" grpId="0" animBg="1"/>
      <p:bldP spid="1122" grpId="0" animBg="1"/>
      <p:bldP spid="38916" grpId="0" animBg="1"/>
      <p:bldP spid="38917" grpId="0" animBg="1"/>
      <p:bldP spid="2" grpId="0" animBg="1"/>
      <p:bldP spid="3" grpId="0" animBg="1"/>
      <p:bldP spid="4" grpId="0" animBg="1"/>
      <p:bldP spid="5" grpId="0" animBg="1"/>
      <p:bldP spid="13" grpId="0" animBg="1"/>
      <p:bldP spid="143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1020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254960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4643438" y="857233"/>
            <a:ext cx="4071966" cy="3857651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u="sng" dirty="0" err="1" smtClean="0">
                <a:latin typeface="Arial Narrow" pitchFamily="34" charset="0"/>
              </a:rPr>
              <a:t>Козирод</a:t>
            </a:r>
            <a:r>
              <a:rPr lang="uk-UA" sz="2400" b="1" u="sng" dirty="0" smtClean="0">
                <a:latin typeface="Arial Narrow" pitchFamily="34" charset="0"/>
              </a:rPr>
              <a:t> Людмила Іванівна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вчитель початкових класів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голова методичного  об</a:t>
            </a:r>
            <a:r>
              <a:rPr lang="en-US" sz="2400" dirty="0" smtClean="0">
                <a:latin typeface="Arial Narrow" pitchFamily="34" charset="0"/>
              </a:rPr>
              <a:t>’</a:t>
            </a:r>
            <a:r>
              <a:rPr lang="uk-UA" sz="2400" dirty="0" smtClean="0">
                <a:latin typeface="Arial Narrow" pitchFamily="34" charset="0"/>
              </a:rPr>
              <a:t>єднання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Освіта: вища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Педагогічний стаж: 24 роки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Кваліфікаційна категорія: вища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Працює над проблемою:</a:t>
            </a:r>
          </a:p>
          <a:p>
            <a:pPr algn="ctr"/>
            <a:r>
              <a:rPr lang="uk-UA" sz="2400" dirty="0" smtClean="0">
                <a:latin typeface="Arial Narrow" pitchFamily="34" charset="0"/>
              </a:rPr>
              <a:t>“ Розвиток  творчої уяви та фантазії в навчально-виховному процесі “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3571876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Педагогічне кредо:</a:t>
            </a:r>
            <a:endParaRPr lang="ru-RU" sz="24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уникати помилок, треба набиратися досвіду,</a:t>
            </a: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щоб набиратися досвіду, треба робити помилки.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857760"/>
            <a:ext cx="2357454" cy="151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:\МО 2012\P102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876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929190" y="500042"/>
            <a:ext cx="37862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Педагогічне кредо:  </a:t>
            </a:r>
          </a:p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Кожна дитина має свій неповторний дар, який потрібно помітити, віднайти, відшліфувати. І тоді вона засяє, заіскриться коштовним діамантом"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143404" cy="490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Гудзь Людмила Андріївна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Освіта: середня спеціальна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спеціаліст,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має звання «старший вчитель»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Педагогічний стаж: 32 роки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Працює над проблемою: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“ Розвиток комунікативних здібностей молодших школярів ”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6" name="Picture 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3214710" cy="186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О 2012\P102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929190" y="3643314"/>
            <a:ext cx="40719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Педагогічне кредо:</a:t>
            </a:r>
          </a:p>
          <a:p>
            <a:pPr algn="ctr"/>
            <a:r>
              <a:rPr lang="uk-UA" sz="2000" i="1" dirty="0" smtClean="0"/>
              <a:t>« Любити учнів більше, ніж себе. </a:t>
            </a:r>
          </a:p>
          <a:p>
            <a:pPr algn="ctr"/>
            <a:r>
              <a:rPr lang="uk-UA" sz="2000" i="1" dirty="0" smtClean="0"/>
              <a:t>Добро у їхні душі лиш вселяти. </a:t>
            </a:r>
            <a:r>
              <a:rPr lang="uk-UA" sz="2000" i="1" dirty="0" err="1" smtClean="0"/>
              <a:t>Радіть</a:t>
            </a:r>
            <a:r>
              <a:rPr lang="uk-UA" sz="2000" i="1" dirty="0" smtClean="0"/>
              <a:t> життю, творить, навчать,</a:t>
            </a:r>
          </a:p>
          <a:p>
            <a:pPr algn="ctr"/>
            <a:r>
              <a:rPr lang="uk-UA" sz="2000" i="1" dirty="0" smtClean="0"/>
              <a:t> і разом з дітьми сходинки долати»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714356"/>
            <a:ext cx="3857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Соломка Наталія Валентинівна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Освіта: вища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Педагогічний стаж: 24 роки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І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Працює над проблемою: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“ Розвиток творчого мислення, проблемного бачення, творчої уяви та фантазії молодших школярів “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72008"/>
            <a:ext cx="2428892" cy="185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О 2012\P102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3571900" cy="257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Педагогічне кредо:</a:t>
            </a:r>
          </a:p>
          <a:p>
            <a:pPr algn="ctr"/>
            <a:r>
              <a:rPr lang="uk-UA" sz="2000" i="1" dirty="0" smtClean="0"/>
              <a:t>«Педагогічне покликання неможливе без гармонії серця й розуму. Вчитель перестає бути вчителем, якщо він перестає вчитися»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214686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Зінич Лідія Василівна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Освіта: вища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І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Педагогічний стаж: 38 років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Працює над проблемою: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 Розвиток мислення молодших школярів 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happy_daisy_blink_h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642918"/>
            <a:ext cx="3086529" cy="173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happy_daisy_blink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4714884"/>
            <a:ext cx="2232248" cy="12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appy_daisy_blink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643446"/>
            <a:ext cx="2304884" cy="129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71472" y="357167"/>
            <a:ext cx="8143932" cy="107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Робочі моменти засідань методичного об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єднання вчителів початкових класів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МО 2012\P102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5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H:\МО 2012\P1020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7161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P10204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3462417" cy="27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B13F9A"/>
    </a:dk2>
    <a:lt2>
      <a:srgbClr val="FFFF00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3">
    <a:dk1>
      <a:sysClr val="windowText" lastClr="000000"/>
    </a:dk1>
    <a:lt1>
      <a:sysClr val="window" lastClr="FFFFFF"/>
    </a:lt1>
    <a:dk2>
      <a:srgbClr val="B13F9A"/>
    </a:dk2>
    <a:lt2>
      <a:srgbClr val="FFFF00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931</TotalTime>
  <Words>582</Words>
  <Application>Microsoft Office PowerPoint</Application>
  <PresentationFormat>Экран (4:3)</PresentationFormat>
  <Paragraphs>177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a_CopperGothCpsExp</vt:lpstr>
      <vt:lpstr>Arial</vt:lpstr>
      <vt:lpstr>Arial Narrow</vt:lpstr>
      <vt:lpstr>Calibri</vt:lpstr>
      <vt:lpstr>Franklin Gothic Book</vt:lpstr>
      <vt:lpstr>Franklin Gothic Medium</vt:lpstr>
      <vt:lpstr>Impact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ВІДкриті уроки та виховні заходи</vt:lpstr>
      <vt:lpstr>МЕТОДИЧНІ   РОЗРОБКИ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valentina</cp:lastModifiedBy>
  <cp:revision>99</cp:revision>
  <dcterms:created xsi:type="dcterms:W3CDTF">2012-03-22T16:48:12Z</dcterms:created>
  <dcterms:modified xsi:type="dcterms:W3CDTF">2020-05-30T05:11:48Z</dcterms:modified>
</cp:coreProperties>
</file>